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402" y="1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C857-B7BA-4501-A618-15ED6116BCA1}" type="datetimeFigureOut">
              <a:rPr lang="zh-TW" altLang="en-US" smtClean="0"/>
              <a:pPr/>
              <a:t>2021/7/30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ACE6A-6DD0-4FEE-988E-EB67FD31E7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46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FACE6A-6DD0-4FEE-988E-EB67FD31E7E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600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FACE6A-6DD0-4FEE-988E-EB67FD31E7E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245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2982-C392-4FC1-A60A-1E40A07465C3}" type="datetimeFigureOut">
              <a:rPr lang="zh-TW" altLang="en-US" smtClean="0"/>
              <a:pPr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3AAA-EC7A-4371-AD63-6C0090350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81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2982-C392-4FC1-A60A-1E40A07465C3}" type="datetimeFigureOut">
              <a:rPr lang="zh-TW" altLang="en-US" smtClean="0"/>
              <a:pPr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3AAA-EC7A-4371-AD63-6C0090350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860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2982-C392-4FC1-A60A-1E40A07465C3}" type="datetimeFigureOut">
              <a:rPr lang="zh-TW" altLang="en-US" smtClean="0"/>
              <a:pPr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3AAA-EC7A-4371-AD63-6C0090350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43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2982-C392-4FC1-A60A-1E40A07465C3}" type="datetimeFigureOut">
              <a:rPr lang="zh-TW" altLang="en-US" smtClean="0"/>
              <a:pPr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3AAA-EC7A-4371-AD63-6C0090350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37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2982-C392-4FC1-A60A-1E40A07465C3}" type="datetimeFigureOut">
              <a:rPr lang="zh-TW" altLang="en-US" smtClean="0"/>
              <a:pPr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3AAA-EC7A-4371-AD63-6C0090350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43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2982-C392-4FC1-A60A-1E40A07465C3}" type="datetimeFigureOut">
              <a:rPr lang="zh-TW" altLang="en-US" smtClean="0"/>
              <a:pPr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3AAA-EC7A-4371-AD63-6C0090350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848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2982-C392-4FC1-A60A-1E40A07465C3}" type="datetimeFigureOut">
              <a:rPr lang="zh-TW" altLang="en-US" smtClean="0"/>
              <a:pPr/>
              <a:t>2021/7/30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3AAA-EC7A-4371-AD63-6C0090350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40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2982-C392-4FC1-A60A-1E40A07465C3}" type="datetimeFigureOut">
              <a:rPr lang="zh-TW" altLang="en-US" smtClean="0"/>
              <a:pPr/>
              <a:t>2021/7/30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3AAA-EC7A-4371-AD63-6C0090350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77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2982-C392-4FC1-A60A-1E40A07465C3}" type="datetimeFigureOut">
              <a:rPr lang="zh-TW" altLang="en-US" smtClean="0"/>
              <a:pPr/>
              <a:t>2021/7/30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3AAA-EC7A-4371-AD63-6C0090350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972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2982-C392-4FC1-A60A-1E40A07465C3}" type="datetimeFigureOut">
              <a:rPr lang="zh-TW" altLang="en-US" smtClean="0"/>
              <a:pPr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3AAA-EC7A-4371-AD63-6C0090350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915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2982-C392-4FC1-A60A-1E40A07465C3}" type="datetimeFigureOut">
              <a:rPr lang="zh-TW" altLang="en-US" smtClean="0"/>
              <a:pPr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3AAA-EC7A-4371-AD63-6C0090350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408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2982-C392-4FC1-A60A-1E40A07465C3}" type="datetimeFigureOut">
              <a:rPr lang="zh-TW" altLang="en-US" smtClean="0"/>
              <a:pPr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13AAA-EC7A-4371-AD63-6C0090350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900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1922.gov.tw/va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1922.gov.tw/va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1983297"/>
            <a:ext cx="7329472" cy="1124744"/>
          </a:xfrm>
        </p:spPr>
        <p:txBody>
          <a:bodyPr anchor="t">
            <a:normAutofit/>
          </a:bodyPr>
          <a:lstStyle/>
          <a:p>
            <a:pPr algn="l"/>
            <a:r>
              <a:rPr lang="en-US" altLang="zh-TW" sz="18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Foreign workers with National Health Insurance </a:t>
            </a:r>
            <a:r>
              <a:rPr lang="en-US" altLang="zh-TW" sz="1800" b="1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who are eligible </a:t>
            </a:r>
            <a:r>
              <a:rPr lang="en-US" altLang="zh-TW" sz="18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to receive a COVID-19 vaccination can register online and book a time and place to receive a vaccine shot</a:t>
            </a:r>
            <a:endParaRPr lang="zh-TW" altLang="en-US" sz="4000" b="1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8" name="框架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959"/>
            </a:avLst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20" name="圖片 19">
            <a:extLst>
              <a:ext uri="{FF2B5EF4-FFF2-40B4-BE49-F238E27FC236}">
                <a16:creationId xmlns="" xmlns:a16="http://schemas.microsoft.com/office/drawing/2014/main" id="{51D2EC16-BB20-483A-9051-02F6FC7532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99154"/>
            <a:ext cx="1936603" cy="576709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="" xmlns:a16="http://schemas.microsoft.com/office/drawing/2014/main" id="{36101F6B-B1EB-4F88-8057-F92769A4BEC7}"/>
              </a:ext>
            </a:extLst>
          </p:cNvPr>
          <p:cNvSpPr/>
          <p:nvPr/>
        </p:nvSpPr>
        <p:spPr>
          <a:xfrm>
            <a:off x="2031882" y="718849"/>
            <a:ext cx="5080237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altLang="zh-TW" sz="48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Important Notice</a:t>
            </a:r>
            <a:endParaRPr lang="zh-TW" altLang="en-US" sz="48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grpSp>
        <p:nvGrpSpPr>
          <p:cNvPr id="29" name="群組 28">
            <a:extLst>
              <a:ext uri="{FF2B5EF4-FFF2-40B4-BE49-F238E27FC236}">
                <a16:creationId xmlns="" xmlns:a16="http://schemas.microsoft.com/office/drawing/2014/main" id="{E90F0C5E-0796-4446-BBC1-CEB7C26EE3F3}"/>
              </a:ext>
            </a:extLst>
          </p:cNvPr>
          <p:cNvGrpSpPr/>
          <p:nvPr/>
        </p:nvGrpSpPr>
        <p:grpSpPr>
          <a:xfrm>
            <a:off x="1223039" y="3322662"/>
            <a:ext cx="6877353" cy="2291217"/>
            <a:chOff x="1288603" y="2767182"/>
            <a:chExt cx="6661329" cy="2291217"/>
          </a:xfrm>
        </p:grpSpPr>
        <p:sp>
          <p:nvSpPr>
            <p:cNvPr id="12" name="矩形: 圓角 11">
              <a:extLst>
                <a:ext uri="{FF2B5EF4-FFF2-40B4-BE49-F238E27FC236}">
                  <a16:creationId xmlns="" xmlns:a16="http://schemas.microsoft.com/office/drawing/2014/main" id="{1B2E683B-72E1-4018-A866-084C7C244F09}"/>
                </a:ext>
              </a:extLst>
            </p:cNvPr>
            <p:cNvSpPr/>
            <p:nvPr/>
          </p:nvSpPr>
          <p:spPr>
            <a:xfrm>
              <a:off x="1401112" y="3851353"/>
              <a:ext cx="1317857" cy="11967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Registration3</a:t>
              </a:r>
              <a:endParaRPr lang="zh-TW" altLang="en-US" sz="14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  <p:sp>
          <p:nvSpPr>
            <p:cNvPr id="18" name="矩形: 圓角 17">
              <a:extLst>
                <a:ext uri="{FF2B5EF4-FFF2-40B4-BE49-F238E27FC236}">
                  <a16:creationId xmlns="" xmlns:a16="http://schemas.microsoft.com/office/drawing/2014/main" id="{C09E5E00-A4EF-41D5-9D4F-53F058E877F9}"/>
                </a:ext>
              </a:extLst>
            </p:cNvPr>
            <p:cNvSpPr/>
            <p:nvPr/>
          </p:nvSpPr>
          <p:spPr>
            <a:xfrm>
              <a:off x="2932778" y="2897560"/>
              <a:ext cx="2660317" cy="648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1400" dirty="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The 1922 Hotline will contact those who </a:t>
              </a:r>
              <a:r>
                <a:rPr lang="en-US" altLang="zh-TW" sz="1400" dirty="0" smtClean="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are eligible </a:t>
              </a:r>
              <a:r>
                <a:rPr lang="en-US" altLang="zh-TW" sz="1400" dirty="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to be vaccinated by text message</a:t>
              </a:r>
              <a:endParaRPr lang="zh-TW" altLang="en-US" sz="14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  <p:sp>
          <p:nvSpPr>
            <p:cNvPr id="19" name="矩形: 圓角 18">
              <a:extLst>
                <a:ext uri="{FF2B5EF4-FFF2-40B4-BE49-F238E27FC236}">
                  <a16:creationId xmlns="" xmlns:a16="http://schemas.microsoft.com/office/drawing/2014/main" id="{7C951D4A-F52D-41E9-80A4-0859ABE17708}"/>
                </a:ext>
              </a:extLst>
            </p:cNvPr>
            <p:cNvSpPr/>
            <p:nvPr/>
          </p:nvSpPr>
          <p:spPr>
            <a:xfrm>
              <a:off x="4114580" y="3851353"/>
              <a:ext cx="1249508" cy="11967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Booking a Vaccine Shot</a:t>
              </a:r>
              <a:endParaRPr lang="zh-TW" altLang="en-US" sz="14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  <p:sp>
          <p:nvSpPr>
            <p:cNvPr id="21" name="矩形: 圓角 20">
              <a:extLst>
                <a:ext uri="{FF2B5EF4-FFF2-40B4-BE49-F238E27FC236}">
                  <a16:creationId xmlns="" xmlns:a16="http://schemas.microsoft.com/office/drawing/2014/main" id="{94F24B92-947E-47D6-87E8-64DE2F6789AB}"/>
                </a:ext>
              </a:extLst>
            </p:cNvPr>
            <p:cNvSpPr/>
            <p:nvPr/>
          </p:nvSpPr>
          <p:spPr>
            <a:xfrm>
              <a:off x="6700424" y="3861647"/>
              <a:ext cx="1249508" cy="1196752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Receiving a Vaccine Shot</a:t>
              </a:r>
            </a:p>
          </p:txBody>
        </p:sp>
        <p:sp>
          <p:nvSpPr>
            <p:cNvPr id="13" name="箭號: 向右 12">
              <a:extLst>
                <a:ext uri="{FF2B5EF4-FFF2-40B4-BE49-F238E27FC236}">
                  <a16:creationId xmlns="" xmlns:a16="http://schemas.microsoft.com/office/drawing/2014/main" id="{CFA19E5B-7430-4120-AAAE-829E4A60DEB9}"/>
                </a:ext>
              </a:extLst>
            </p:cNvPr>
            <p:cNvSpPr/>
            <p:nvPr/>
          </p:nvSpPr>
          <p:spPr>
            <a:xfrm>
              <a:off x="2865690" y="4337720"/>
              <a:ext cx="1080120" cy="360040"/>
            </a:xfrm>
            <a:prstGeom prst="righ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箭號: 向右 22">
              <a:extLst>
                <a:ext uri="{FF2B5EF4-FFF2-40B4-BE49-F238E27FC236}">
                  <a16:creationId xmlns="" xmlns:a16="http://schemas.microsoft.com/office/drawing/2014/main" id="{B92CD7B5-4AAC-43A7-B612-D3A47019B97D}"/>
                </a:ext>
              </a:extLst>
            </p:cNvPr>
            <p:cNvSpPr/>
            <p:nvPr/>
          </p:nvSpPr>
          <p:spPr>
            <a:xfrm rot="16200000">
              <a:off x="2902915" y="3847980"/>
              <a:ext cx="818225" cy="360040"/>
            </a:xfrm>
            <a:prstGeom prst="rightArrow">
              <a:avLst/>
            </a:prstGeom>
            <a:noFill/>
            <a:ln>
              <a:prstDash val="sysDash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箭號: 向右 23">
              <a:extLst>
                <a:ext uri="{FF2B5EF4-FFF2-40B4-BE49-F238E27FC236}">
                  <a16:creationId xmlns="" xmlns:a16="http://schemas.microsoft.com/office/drawing/2014/main" id="{B3102315-54FD-42E6-85F0-0E46C3D0D560}"/>
                </a:ext>
              </a:extLst>
            </p:cNvPr>
            <p:cNvSpPr/>
            <p:nvPr/>
          </p:nvSpPr>
          <p:spPr>
            <a:xfrm>
              <a:off x="5508104" y="4329100"/>
              <a:ext cx="1080120" cy="360040"/>
            </a:xfrm>
            <a:prstGeom prst="right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矩形: 圓角 24">
              <a:extLst>
                <a:ext uri="{FF2B5EF4-FFF2-40B4-BE49-F238E27FC236}">
                  <a16:creationId xmlns="" xmlns:a16="http://schemas.microsoft.com/office/drawing/2014/main" id="{898F89F3-3DD2-4A86-B9FB-3B43BC672ACF}"/>
                </a:ext>
              </a:extLst>
            </p:cNvPr>
            <p:cNvSpPr/>
            <p:nvPr/>
          </p:nvSpPr>
          <p:spPr>
            <a:xfrm>
              <a:off x="1288603" y="3705701"/>
              <a:ext cx="360041" cy="341554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TW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矩形: 圓角 25">
              <a:extLst>
                <a:ext uri="{FF2B5EF4-FFF2-40B4-BE49-F238E27FC236}">
                  <a16:creationId xmlns="" xmlns:a16="http://schemas.microsoft.com/office/drawing/2014/main" id="{D8420F0F-6E16-4353-AA62-EFF76ED918CD}"/>
                </a:ext>
              </a:extLst>
            </p:cNvPr>
            <p:cNvSpPr/>
            <p:nvPr/>
          </p:nvSpPr>
          <p:spPr>
            <a:xfrm>
              <a:off x="2685669" y="2767182"/>
              <a:ext cx="360041" cy="341554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TW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矩形: 圓角 26">
              <a:extLst>
                <a:ext uri="{FF2B5EF4-FFF2-40B4-BE49-F238E27FC236}">
                  <a16:creationId xmlns="" xmlns:a16="http://schemas.microsoft.com/office/drawing/2014/main" id="{F0863E10-C40B-45E2-A98B-972EA43AF550}"/>
                </a:ext>
              </a:extLst>
            </p:cNvPr>
            <p:cNvSpPr/>
            <p:nvPr/>
          </p:nvSpPr>
          <p:spPr>
            <a:xfrm>
              <a:off x="3945810" y="3712583"/>
              <a:ext cx="360041" cy="341554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TW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矩形: 圓角 27">
              <a:extLst>
                <a:ext uri="{FF2B5EF4-FFF2-40B4-BE49-F238E27FC236}">
                  <a16:creationId xmlns="" xmlns:a16="http://schemas.microsoft.com/office/drawing/2014/main" id="{53FEDD7D-2986-4689-BFFC-30276C11BA6E}"/>
                </a:ext>
              </a:extLst>
            </p:cNvPr>
            <p:cNvSpPr/>
            <p:nvPr/>
          </p:nvSpPr>
          <p:spPr>
            <a:xfrm>
              <a:off x="6544905" y="3712583"/>
              <a:ext cx="360041" cy="341554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TW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文字方塊 32">
            <a:extLst>
              <a:ext uri="{FF2B5EF4-FFF2-40B4-BE49-F238E27FC236}">
                <a16:creationId xmlns="" xmlns:a16="http://schemas.microsoft.com/office/drawing/2014/main" id="{B9602E0F-F868-4E5D-85AC-48D5F21A99BD}"/>
              </a:ext>
            </a:extLst>
          </p:cNvPr>
          <p:cNvSpPr txBox="1"/>
          <p:nvPr/>
        </p:nvSpPr>
        <p:spPr>
          <a:xfrm>
            <a:off x="8373080" y="6214488"/>
            <a:ext cx="4675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="" xmlns:a16="http://schemas.microsoft.com/office/drawing/2014/main" id="{81C8D21F-1EDC-42C8-A007-5E59489A14CF}"/>
              </a:ext>
            </a:extLst>
          </p:cNvPr>
          <p:cNvSpPr txBox="1"/>
          <p:nvPr/>
        </p:nvSpPr>
        <p:spPr>
          <a:xfrm>
            <a:off x="0" y="6535811"/>
            <a:ext cx="435597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Source: Central Epidemic Command Center</a:t>
            </a:r>
            <a:endParaRPr lang="zh-TW" altLang="en-US" sz="1400" dirty="0"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565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30439" y="2512895"/>
            <a:ext cx="3642366" cy="161008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altLang="zh-TW" sz="14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Please input your Alien </a:t>
            </a:r>
            <a:r>
              <a:rPr lang="en-US" altLang="zh-TW" sz="1400" b="1" dirty="0" smtClean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Resident </a:t>
            </a:r>
            <a:r>
              <a:rPr lang="en-US" altLang="zh-TW" sz="14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Certificate No.</a:t>
            </a:r>
          </a:p>
          <a:p>
            <a:r>
              <a:rPr lang="en-US" altLang="zh-TW" sz="14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Health Insurance APP authentication code</a:t>
            </a:r>
          </a:p>
          <a:p>
            <a:r>
              <a:rPr lang="en-US" altLang="zh-TW" sz="14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CAPTCHA</a:t>
            </a:r>
          </a:p>
          <a:p>
            <a:r>
              <a:rPr lang="en-US" altLang="zh-TW" sz="14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“Identity Verification”</a:t>
            </a:r>
          </a:p>
        </p:txBody>
      </p:sp>
      <p:sp>
        <p:nvSpPr>
          <p:cNvPr id="7" name="框架 6">
            <a:extLst>
              <a:ext uri="{FF2B5EF4-FFF2-40B4-BE49-F238E27FC236}">
                <a16:creationId xmlns="" xmlns:a16="http://schemas.microsoft.com/office/drawing/2014/main" id="{42DD13B1-6C96-42F8-8B03-3486FEB25890}"/>
              </a:ext>
            </a:extLst>
          </p:cNvPr>
          <p:cNvSpPr/>
          <p:nvPr/>
        </p:nvSpPr>
        <p:spPr>
          <a:xfrm>
            <a:off x="-30148" y="0"/>
            <a:ext cx="9144000" cy="6858000"/>
          </a:xfrm>
          <a:prstGeom prst="frame">
            <a:avLst>
              <a:gd name="adj1" fmla="val 4959"/>
            </a:avLst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="" xmlns:a16="http://schemas.microsoft.com/office/drawing/2014/main" id="{765A156F-D808-4484-976C-91771AC33424}"/>
              </a:ext>
            </a:extLst>
          </p:cNvPr>
          <p:cNvSpPr/>
          <p:nvPr/>
        </p:nvSpPr>
        <p:spPr>
          <a:xfrm>
            <a:off x="1507629" y="3586726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TW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="" xmlns:a16="http://schemas.microsoft.com/office/drawing/2014/main" id="{7D455FFD-6AAD-4353-8CAA-0FCA345BC2E8}"/>
              </a:ext>
            </a:extLst>
          </p:cNvPr>
          <p:cNvSpPr/>
          <p:nvPr/>
        </p:nvSpPr>
        <p:spPr>
          <a:xfrm>
            <a:off x="1279315" y="4351341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TW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="" xmlns:a16="http://schemas.microsoft.com/office/drawing/2014/main" id="{D8FD92C8-ABC6-4F30-917E-9F0CF42C3834}"/>
              </a:ext>
            </a:extLst>
          </p:cNvPr>
          <p:cNvSpPr/>
          <p:nvPr/>
        </p:nvSpPr>
        <p:spPr>
          <a:xfrm>
            <a:off x="4730438" y="2512895"/>
            <a:ext cx="260121" cy="2331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TW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="" xmlns:a16="http://schemas.microsoft.com/office/drawing/2014/main" id="{C47608E2-9FF9-4220-9A99-04ADC781CB8E}"/>
              </a:ext>
            </a:extLst>
          </p:cNvPr>
          <p:cNvSpPr/>
          <p:nvPr/>
        </p:nvSpPr>
        <p:spPr>
          <a:xfrm>
            <a:off x="4730438" y="2948131"/>
            <a:ext cx="260121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TW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橢圓 19">
            <a:extLst>
              <a:ext uri="{FF2B5EF4-FFF2-40B4-BE49-F238E27FC236}">
                <a16:creationId xmlns="" xmlns:a16="http://schemas.microsoft.com/office/drawing/2014/main" id="{7FDC4128-7524-4899-967E-B22462D62607}"/>
              </a:ext>
            </a:extLst>
          </p:cNvPr>
          <p:cNvSpPr/>
          <p:nvPr/>
        </p:nvSpPr>
        <p:spPr>
          <a:xfrm>
            <a:off x="4730438" y="3429000"/>
            <a:ext cx="260121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TW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圖片 16">
            <a:extLst>
              <a:ext uri="{FF2B5EF4-FFF2-40B4-BE49-F238E27FC236}">
                <a16:creationId xmlns="" xmlns:a16="http://schemas.microsoft.com/office/drawing/2014/main" id="{9C8EE448-E626-4355-BADF-37DE857A24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99154"/>
            <a:ext cx="1936603" cy="576709"/>
          </a:xfrm>
          <a:prstGeom prst="rect">
            <a:avLst/>
          </a:prstGeom>
        </p:spPr>
      </p:pic>
      <p:sp>
        <p:nvSpPr>
          <p:cNvPr id="23" name="文字方塊 22">
            <a:extLst>
              <a:ext uri="{FF2B5EF4-FFF2-40B4-BE49-F238E27FC236}">
                <a16:creationId xmlns="" xmlns:a16="http://schemas.microsoft.com/office/drawing/2014/main" id="{54094E05-C1BA-4153-B555-0792B50AD67E}"/>
              </a:ext>
            </a:extLst>
          </p:cNvPr>
          <p:cNvSpPr txBox="1"/>
          <p:nvPr/>
        </p:nvSpPr>
        <p:spPr>
          <a:xfrm>
            <a:off x="0" y="6535811"/>
            <a:ext cx="327962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資料來源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中央流行疫情指揮中心</a:t>
            </a:r>
          </a:p>
        </p:txBody>
      </p:sp>
      <p:sp>
        <p:nvSpPr>
          <p:cNvPr id="25" name="標題 1">
            <a:extLst>
              <a:ext uri="{FF2B5EF4-FFF2-40B4-BE49-F238E27FC236}">
                <a16:creationId xmlns="" xmlns:a16="http://schemas.microsoft.com/office/drawing/2014/main" id="{4699DF60-F7DC-4477-80D2-04C18EF97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95" y="386019"/>
            <a:ext cx="8310216" cy="1143000"/>
          </a:xfrm>
        </p:spPr>
        <p:txBody>
          <a:bodyPr>
            <a:normAutofit/>
          </a:bodyPr>
          <a:lstStyle/>
          <a:p>
            <a:r>
              <a:rPr lang="en-US" altLang="zh-TW" sz="28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Step 3 – Completing Identity Verification</a:t>
            </a:r>
            <a:endParaRPr lang="zh-TW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="" xmlns:a16="http://schemas.microsoft.com/office/drawing/2014/main" id="{1551F3D2-5D9C-4B92-8DDD-3F222EE7197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6373" y="1844824"/>
            <a:ext cx="3903538" cy="3834248"/>
          </a:xfrm>
          <a:prstGeom prst="rect">
            <a:avLst/>
          </a:prstGeom>
        </p:spPr>
      </p:pic>
      <p:sp>
        <p:nvSpPr>
          <p:cNvPr id="21" name="橢圓 20">
            <a:extLst>
              <a:ext uri="{FF2B5EF4-FFF2-40B4-BE49-F238E27FC236}">
                <a16:creationId xmlns="" xmlns:a16="http://schemas.microsoft.com/office/drawing/2014/main" id="{B2F436A2-C5D0-4676-B50E-078AAF9B9D85}"/>
              </a:ext>
            </a:extLst>
          </p:cNvPr>
          <p:cNvSpPr/>
          <p:nvPr/>
        </p:nvSpPr>
        <p:spPr>
          <a:xfrm>
            <a:off x="443595" y="3030407"/>
            <a:ext cx="247578" cy="2331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TW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橢圓 21">
            <a:extLst>
              <a:ext uri="{FF2B5EF4-FFF2-40B4-BE49-F238E27FC236}">
                <a16:creationId xmlns="" xmlns:a16="http://schemas.microsoft.com/office/drawing/2014/main" id="{2832F883-FBF3-4FC5-82CA-8470A3112591}"/>
              </a:ext>
            </a:extLst>
          </p:cNvPr>
          <p:cNvSpPr/>
          <p:nvPr/>
        </p:nvSpPr>
        <p:spPr>
          <a:xfrm>
            <a:off x="443595" y="3465643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TW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="" xmlns:a16="http://schemas.microsoft.com/office/drawing/2014/main" id="{28BF9508-9758-4E89-A38D-BD8E21C438C1}"/>
              </a:ext>
            </a:extLst>
          </p:cNvPr>
          <p:cNvSpPr/>
          <p:nvPr/>
        </p:nvSpPr>
        <p:spPr>
          <a:xfrm>
            <a:off x="444606" y="3854962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TW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503047" y="4829258"/>
            <a:ext cx="1368152" cy="749697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>
            <a:extLst>
              <a:ext uri="{FF2B5EF4-FFF2-40B4-BE49-F238E27FC236}">
                <a16:creationId xmlns="" xmlns:a16="http://schemas.microsoft.com/office/drawing/2014/main" id="{AE5BD5A6-4AE3-4DC9-B6AA-EE5D642C691F}"/>
              </a:ext>
            </a:extLst>
          </p:cNvPr>
          <p:cNvSpPr/>
          <p:nvPr/>
        </p:nvSpPr>
        <p:spPr>
          <a:xfrm>
            <a:off x="1687873" y="4749891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TW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橢圓 28">
            <a:extLst>
              <a:ext uri="{FF2B5EF4-FFF2-40B4-BE49-F238E27FC236}">
                <a16:creationId xmlns="" xmlns:a16="http://schemas.microsoft.com/office/drawing/2014/main" id="{DE3822A2-79B4-45AD-AD7B-D0F34FF05F66}"/>
              </a:ext>
            </a:extLst>
          </p:cNvPr>
          <p:cNvSpPr/>
          <p:nvPr/>
        </p:nvSpPr>
        <p:spPr>
          <a:xfrm>
            <a:off x="4730438" y="3743931"/>
            <a:ext cx="260121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TW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D909BC86-D9A0-4645-98D2-E87F4A8B0A86}"/>
              </a:ext>
            </a:extLst>
          </p:cNvPr>
          <p:cNvSpPr/>
          <p:nvPr/>
        </p:nvSpPr>
        <p:spPr>
          <a:xfrm>
            <a:off x="4716016" y="2137995"/>
            <a:ext cx="36148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Using health Insurance APP + OTP authentication</a:t>
            </a:r>
            <a:endParaRPr lang="en-US" altLang="zh-TW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="" xmlns:a16="http://schemas.microsoft.com/office/drawing/2014/main" id="{56EC9E54-2CE6-4AF8-B1CD-4A9C5F4FD9EE}"/>
              </a:ext>
            </a:extLst>
          </p:cNvPr>
          <p:cNvSpPr/>
          <p:nvPr/>
        </p:nvSpPr>
        <p:spPr>
          <a:xfrm>
            <a:off x="4716016" y="4150821"/>
            <a:ext cx="3671211" cy="73866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altLang="zh-TW" sz="14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After  completing the identity verification process select a preferred location and time to receive your vaccine shot </a:t>
            </a:r>
          </a:p>
        </p:txBody>
      </p:sp>
      <p:sp>
        <p:nvSpPr>
          <p:cNvPr id="34" name="文字方塊 33">
            <a:extLst>
              <a:ext uri="{FF2B5EF4-FFF2-40B4-BE49-F238E27FC236}">
                <a16:creationId xmlns="" xmlns:a16="http://schemas.microsoft.com/office/drawing/2014/main" id="{3C42A646-8E5B-42F2-A56D-30EDE2DD7B27}"/>
              </a:ext>
            </a:extLst>
          </p:cNvPr>
          <p:cNvSpPr txBox="1"/>
          <p:nvPr/>
        </p:nvSpPr>
        <p:spPr>
          <a:xfrm>
            <a:off x="8373080" y="6214488"/>
            <a:ext cx="4675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72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8178224" cy="3960440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框架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959"/>
            </a:avLst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="" xmlns:a16="http://schemas.microsoft.com/office/drawing/2014/main" id="{614836D1-ACE4-412A-8AE8-42EDE804F9B7}"/>
              </a:ext>
            </a:extLst>
          </p:cNvPr>
          <p:cNvSpPr/>
          <p:nvPr/>
        </p:nvSpPr>
        <p:spPr>
          <a:xfrm>
            <a:off x="704365" y="2561152"/>
            <a:ext cx="53174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If you encounter any difficulties </a:t>
            </a:r>
            <a:r>
              <a:rPr lang="en-US" altLang="zh-TW" sz="1400" b="1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making a vaccine appointment </a:t>
            </a:r>
            <a:r>
              <a:rPr lang="en-US" altLang="zh-TW" sz="14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call the 1955 Hotline or seek assistance from the 1955 E-Line text customer service</a:t>
            </a:r>
            <a:endParaRPr lang="zh-TW" altLang="en-US" sz="1400" b="1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E3DF6331-3412-4548-A412-CD6226D4C130}"/>
              </a:ext>
            </a:extLst>
          </p:cNvPr>
          <p:cNvSpPr/>
          <p:nvPr/>
        </p:nvSpPr>
        <p:spPr>
          <a:xfrm>
            <a:off x="1784994" y="786213"/>
            <a:ext cx="6460942" cy="10618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14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Be sure to arrive on time for your vaccine shot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14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Those who miss </a:t>
            </a:r>
            <a:r>
              <a:rPr lang="en-US" altLang="zh-TW" sz="1400" b="1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a vaccination appointment will </a:t>
            </a:r>
            <a:r>
              <a:rPr lang="en-US" altLang="zh-TW" sz="14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have to wait until the next time the system accepts bookings to make a new appointment</a:t>
            </a:r>
            <a:endParaRPr lang="zh-TW" altLang="en-US" sz="1400" b="1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pic>
        <p:nvPicPr>
          <p:cNvPr id="1026" name="Picture 2" descr="https://fw.wda.gov.tw/wda-employer/css/images/home/people_01.png">
            <a:extLst>
              <a:ext uri="{FF2B5EF4-FFF2-40B4-BE49-F238E27FC236}">
                <a16:creationId xmlns="" xmlns:a16="http://schemas.microsoft.com/office/drawing/2014/main" id="{F720130E-F475-425D-9B29-8CEC7F9E7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41" y="2564484"/>
            <a:ext cx="218122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: 圓角 6">
            <a:extLst>
              <a:ext uri="{FF2B5EF4-FFF2-40B4-BE49-F238E27FC236}">
                <a16:creationId xmlns="" xmlns:a16="http://schemas.microsoft.com/office/drawing/2014/main" id="{5B62ACB7-2704-4414-8B8A-1F5474397B41}"/>
              </a:ext>
            </a:extLst>
          </p:cNvPr>
          <p:cNvSpPr/>
          <p:nvPr/>
        </p:nvSpPr>
        <p:spPr>
          <a:xfrm>
            <a:off x="709268" y="670681"/>
            <a:ext cx="1249508" cy="119675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Receiving a Vaccine Shot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="" xmlns:a16="http://schemas.microsoft.com/office/drawing/2014/main" id="{539F5D13-B8D4-4B37-9110-0EE3DB40F370}"/>
              </a:ext>
            </a:extLst>
          </p:cNvPr>
          <p:cNvSpPr/>
          <p:nvPr/>
        </p:nvSpPr>
        <p:spPr>
          <a:xfrm>
            <a:off x="553749" y="521617"/>
            <a:ext cx="360041" cy="34155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TW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圖片 19">
            <a:extLst>
              <a:ext uri="{FF2B5EF4-FFF2-40B4-BE49-F238E27FC236}">
                <a16:creationId xmlns="" xmlns:a16="http://schemas.microsoft.com/office/drawing/2014/main" id="{51D2EC16-BB20-483A-9051-02F6FC7532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381037"/>
            <a:ext cx="1936603" cy="576709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="" xmlns:a16="http://schemas.microsoft.com/office/drawing/2014/main" id="{A118E2D9-CD9C-4BD9-A448-98A3D2E7C487}"/>
              </a:ext>
            </a:extLst>
          </p:cNvPr>
          <p:cNvSpPr/>
          <p:nvPr/>
        </p:nvSpPr>
        <p:spPr>
          <a:xfrm>
            <a:off x="797492" y="3861312"/>
            <a:ext cx="5072371" cy="2376000"/>
          </a:xfrm>
          <a:prstGeom prst="rect">
            <a:avLst/>
          </a:prstGeom>
          <a:solidFill>
            <a:srgbClr val="01B700"/>
          </a:solidFill>
          <a:ln w="3175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191" tIns="22191" rIns="22191" bIns="22191" numCol="1" spcCol="38100" rtlCol="0" anchor="ctr">
            <a:spAutoFit/>
          </a:bodyPr>
          <a:lstStyle/>
          <a:p>
            <a:pPr marL="0" marR="0" indent="0" algn="l" defTabSz="29588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1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2" name="圖片 11">
            <a:extLst>
              <a:ext uri="{FF2B5EF4-FFF2-40B4-BE49-F238E27FC236}">
                <a16:creationId xmlns="" xmlns:a16="http://schemas.microsoft.com/office/drawing/2014/main" id="{8C529832-0477-4AF6-8FB8-1F03D4C57A2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8348" t="15342" r="8718" b="18809"/>
          <a:stretch/>
        </p:blipFill>
        <p:spPr>
          <a:xfrm>
            <a:off x="934164" y="4302083"/>
            <a:ext cx="1701661" cy="1719205"/>
          </a:xfrm>
          <a:prstGeom prst="rect">
            <a:avLst/>
          </a:prstGeom>
        </p:spPr>
      </p:pic>
      <p:grpSp>
        <p:nvGrpSpPr>
          <p:cNvPr id="13" name="群組 12">
            <a:extLst>
              <a:ext uri="{FF2B5EF4-FFF2-40B4-BE49-F238E27FC236}">
                <a16:creationId xmlns="" xmlns:a16="http://schemas.microsoft.com/office/drawing/2014/main" id="{DE0787DF-A6A1-42C4-BC43-59DB8F37208B}"/>
              </a:ext>
            </a:extLst>
          </p:cNvPr>
          <p:cNvGrpSpPr/>
          <p:nvPr/>
        </p:nvGrpSpPr>
        <p:grpSpPr>
          <a:xfrm>
            <a:off x="2699792" y="4653136"/>
            <a:ext cx="3096000" cy="864000"/>
            <a:chOff x="9785686" y="10062512"/>
            <a:chExt cx="3309526" cy="1512000"/>
          </a:xfrm>
        </p:grpSpPr>
        <p:sp>
          <p:nvSpPr>
            <p:cNvPr id="15" name="圓角矩形 30">
              <a:extLst>
                <a:ext uri="{FF2B5EF4-FFF2-40B4-BE49-F238E27FC236}">
                  <a16:creationId xmlns="" xmlns:a16="http://schemas.microsoft.com/office/drawing/2014/main" id="{20114AC6-D867-4544-B7E1-58B61958222A}"/>
                </a:ext>
              </a:extLst>
            </p:cNvPr>
            <p:cNvSpPr/>
            <p:nvPr/>
          </p:nvSpPr>
          <p:spPr>
            <a:xfrm>
              <a:off x="9785686" y="10062512"/>
              <a:ext cx="3309526" cy="1512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3175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22191" tIns="22191" rIns="22191" bIns="22191" numCol="1" spcCol="38100" rtlCol="0" anchor="ctr">
              <a:spAutoFit/>
            </a:bodyPr>
            <a:lstStyle/>
            <a:p>
              <a:pPr marL="0" marR="0" indent="0" algn="l" defTabSz="29588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7" name="文字方塊 16">
              <a:extLst>
                <a:ext uri="{FF2B5EF4-FFF2-40B4-BE49-F238E27FC236}">
                  <a16:creationId xmlns="" xmlns:a16="http://schemas.microsoft.com/office/drawing/2014/main" id="{DEDF52B5-BE77-4D70-B44C-E4DBD6858A23}"/>
                </a:ext>
              </a:extLst>
            </p:cNvPr>
            <p:cNvSpPr txBox="1"/>
            <p:nvPr/>
          </p:nvSpPr>
          <p:spPr>
            <a:xfrm>
              <a:off x="10139755" y="10244901"/>
              <a:ext cx="2880320" cy="66037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22191" tIns="22191" rIns="22191" bIns="22191" numCol="1" spcCol="38100" rtlCol="0" anchor="t">
              <a:spAutoFit/>
            </a:bodyPr>
            <a:lstStyle/>
            <a:p>
              <a:pPr marL="0" marR="0" indent="0" algn="l" defTabSz="29588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40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1955 E-Line</a:t>
              </a:r>
              <a:endParaRPr kumimoji="0" lang="zh-TW" altLang="en-U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21" name="群組 20">
            <a:extLst>
              <a:ext uri="{FF2B5EF4-FFF2-40B4-BE49-F238E27FC236}">
                <a16:creationId xmlns="" xmlns:a16="http://schemas.microsoft.com/office/drawing/2014/main" id="{04DC18F7-7D7A-41F0-8E55-A521698A6D5A}"/>
              </a:ext>
            </a:extLst>
          </p:cNvPr>
          <p:cNvGrpSpPr/>
          <p:nvPr/>
        </p:nvGrpSpPr>
        <p:grpSpPr>
          <a:xfrm>
            <a:off x="1190709" y="3878949"/>
            <a:ext cx="1208850" cy="414147"/>
            <a:chOff x="7217184" y="9148446"/>
            <a:chExt cx="1208850" cy="414147"/>
          </a:xfrm>
        </p:grpSpPr>
        <p:sp>
          <p:nvSpPr>
            <p:cNvPr id="22" name="文字方塊 21">
              <a:extLst>
                <a:ext uri="{FF2B5EF4-FFF2-40B4-BE49-F238E27FC236}">
                  <a16:creationId xmlns="" xmlns:a16="http://schemas.microsoft.com/office/drawing/2014/main" id="{D51A1A0A-534B-4D8B-8046-0E01C86D4D62}"/>
                </a:ext>
              </a:extLst>
            </p:cNvPr>
            <p:cNvSpPr txBox="1"/>
            <p:nvPr/>
          </p:nvSpPr>
          <p:spPr>
            <a:xfrm>
              <a:off x="7217184" y="9148446"/>
              <a:ext cx="1208850" cy="41414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22191" tIns="22191" rIns="22191" bIns="22191" numCol="1" spcCol="38100" rtlCol="0" anchor="t">
              <a:spAutoFit/>
            </a:bodyPr>
            <a:lstStyle/>
            <a:p>
              <a:pPr marL="0" marR="0" indent="0" algn="l" defTabSz="295885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4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LINE</a:t>
              </a:r>
              <a:endParaRPr kumimoji="0" lang="zh-TW" altLang="en-US" sz="2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grpSp>
          <p:nvGrpSpPr>
            <p:cNvPr id="23" name="群組 22">
              <a:extLst>
                <a:ext uri="{FF2B5EF4-FFF2-40B4-BE49-F238E27FC236}">
                  <a16:creationId xmlns="" xmlns:a16="http://schemas.microsoft.com/office/drawing/2014/main" id="{A740D32F-2BED-4200-9679-FC4070C014C5}"/>
                </a:ext>
              </a:extLst>
            </p:cNvPr>
            <p:cNvGrpSpPr/>
            <p:nvPr/>
          </p:nvGrpSpPr>
          <p:grpSpPr>
            <a:xfrm>
              <a:off x="7900767" y="9187423"/>
              <a:ext cx="396037" cy="280961"/>
              <a:chOff x="9410014" y="8865874"/>
              <a:chExt cx="396037" cy="494973"/>
            </a:xfrm>
          </p:grpSpPr>
          <p:sp>
            <p:nvSpPr>
              <p:cNvPr id="24" name="橢圓 23">
                <a:extLst>
                  <a:ext uri="{FF2B5EF4-FFF2-40B4-BE49-F238E27FC236}">
                    <a16:creationId xmlns="" xmlns:a16="http://schemas.microsoft.com/office/drawing/2014/main" id="{5EBA9AA9-F1C1-40C6-BFFD-0ED2A2B20B39}"/>
                  </a:ext>
                </a:extLst>
              </p:cNvPr>
              <p:cNvSpPr/>
              <p:nvPr/>
            </p:nvSpPr>
            <p:spPr>
              <a:xfrm>
                <a:off x="9410014" y="8865874"/>
                <a:ext cx="216000" cy="253687"/>
              </a:xfrm>
              <a:prstGeom prst="ellipse">
                <a:avLst/>
              </a:prstGeom>
              <a:solidFill>
                <a:srgbClr val="FFFFFF"/>
              </a:solidFill>
              <a:ln w="3175" cap="flat">
                <a:noFill/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22191" tIns="22191" rIns="22191" bIns="22191" numCol="1" spcCol="38100" rtlCol="0" anchor="ctr">
                <a:spAutoFit/>
              </a:bodyPr>
              <a:lstStyle/>
              <a:p>
                <a:pPr marL="0" marR="0" indent="0" algn="l" defTabSz="295885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25" name="加號 24">
                <a:extLst>
                  <a:ext uri="{FF2B5EF4-FFF2-40B4-BE49-F238E27FC236}">
                    <a16:creationId xmlns="" xmlns:a16="http://schemas.microsoft.com/office/drawing/2014/main" id="{9AE0C5BE-D2D9-4C95-BC6A-EB4BFF5E5BD2}"/>
                  </a:ext>
                </a:extLst>
              </p:cNvPr>
              <p:cNvSpPr/>
              <p:nvPr/>
            </p:nvSpPr>
            <p:spPr>
              <a:xfrm>
                <a:off x="9626051" y="8910947"/>
                <a:ext cx="180000" cy="380530"/>
              </a:xfrm>
              <a:prstGeom prst="mathPlus">
                <a:avLst/>
              </a:prstGeom>
              <a:solidFill>
                <a:srgbClr val="FFFFFF"/>
              </a:solidFill>
              <a:ln w="3175" cap="flat">
                <a:noFill/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22191" tIns="22191" rIns="22191" bIns="22191" numCol="1" spcCol="38100" rtlCol="0" anchor="ctr">
                <a:spAutoFit/>
              </a:bodyPr>
              <a:lstStyle/>
              <a:p>
                <a:pPr marL="0" marR="0" indent="0" algn="l" defTabSz="295885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26" name="剪去同側角落矩形 43">
                <a:extLst>
                  <a:ext uri="{FF2B5EF4-FFF2-40B4-BE49-F238E27FC236}">
                    <a16:creationId xmlns="" xmlns:a16="http://schemas.microsoft.com/office/drawing/2014/main" id="{4905C664-8E53-4D81-99F6-09D268274D55}"/>
                  </a:ext>
                </a:extLst>
              </p:cNvPr>
              <p:cNvSpPr/>
              <p:nvPr/>
            </p:nvSpPr>
            <p:spPr>
              <a:xfrm>
                <a:off x="9425186" y="9056139"/>
                <a:ext cx="180000" cy="304708"/>
              </a:xfrm>
              <a:prstGeom prst="snip2SameRect">
                <a:avLst>
                  <a:gd name="adj1" fmla="val 42248"/>
                  <a:gd name="adj2" fmla="val 0"/>
                </a:avLst>
              </a:prstGeom>
              <a:solidFill>
                <a:srgbClr val="FFFFFF"/>
              </a:solidFill>
              <a:ln w="3175" cap="flat">
                <a:noFill/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22191" tIns="22191" rIns="22191" bIns="22191" numCol="1" spcCol="38100" rtlCol="0" anchor="ctr">
                <a:spAutoFit/>
              </a:bodyPr>
              <a:lstStyle/>
              <a:p>
                <a:pPr marL="0" marR="0" indent="0" algn="l" defTabSz="295885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zh-TW" altLang="en-US" sz="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</p:grpSp>
      </p:grpSp>
      <p:sp>
        <p:nvSpPr>
          <p:cNvPr id="27" name="文字方塊 26">
            <a:extLst>
              <a:ext uri="{FF2B5EF4-FFF2-40B4-BE49-F238E27FC236}">
                <a16:creationId xmlns="" xmlns:a16="http://schemas.microsoft.com/office/drawing/2014/main" id="{8073B649-12FD-4AEC-B9D2-BDE069DBF247}"/>
              </a:ext>
            </a:extLst>
          </p:cNvPr>
          <p:cNvSpPr txBox="1"/>
          <p:nvPr/>
        </p:nvSpPr>
        <p:spPr>
          <a:xfrm>
            <a:off x="8373080" y="6214488"/>
            <a:ext cx="4675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82888" y="332656"/>
            <a:ext cx="8178224" cy="1470025"/>
          </a:xfrm>
        </p:spPr>
        <p:txBody>
          <a:bodyPr>
            <a:normAutofit/>
          </a:bodyPr>
          <a:lstStyle/>
          <a:p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How to Use the Vaccination Registration and Booking System</a:t>
            </a:r>
            <a:endParaRPr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框架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959"/>
            </a:avLst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20" name="圖片 19">
            <a:extLst>
              <a:ext uri="{FF2B5EF4-FFF2-40B4-BE49-F238E27FC236}">
                <a16:creationId xmlns="" xmlns:a16="http://schemas.microsoft.com/office/drawing/2014/main" id="{51D2EC16-BB20-483A-9051-02F6FC7532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99154"/>
            <a:ext cx="1936603" cy="576709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="" xmlns:a16="http://schemas.microsoft.com/office/drawing/2014/main" id="{851D73E8-4ADF-4C32-B06E-056598C9FEC2}"/>
              </a:ext>
            </a:extLst>
          </p:cNvPr>
          <p:cNvSpPr/>
          <p:nvPr/>
        </p:nvSpPr>
        <p:spPr>
          <a:xfrm>
            <a:off x="894411" y="1984158"/>
            <a:ext cx="7044021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altLang="zh-TW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Government-funded COVID-19 Vaccination Booking Platform</a:t>
            </a:r>
          </a:p>
        </p:txBody>
      </p:sp>
      <p:grpSp>
        <p:nvGrpSpPr>
          <p:cNvPr id="7" name="群組 6">
            <a:extLst>
              <a:ext uri="{FF2B5EF4-FFF2-40B4-BE49-F238E27FC236}">
                <a16:creationId xmlns="" xmlns:a16="http://schemas.microsoft.com/office/drawing/2014/main" id="{E2BFB424-1710-42BE-BB9E-089548330CB9}"/>
              </a:ext>
            </a:extLst>
          </p:cNvPr>
          <p:cNvGrpSpPr/>
          <p:nvPr/>
        </p:nvGrpSpPr>
        <p:grpSpPr>
          <a:xfrm>
            <a:off x="2663788" y="5681894"/>
            <a:ext cx="3816424" cy="432610"/>
            <a:chOff x="-2412775" y="5957333"/>
            <a:chExt cx="4248472" cy="432610"/>
          </a:xfrm>
        </p:grpSpPr>
        <p:sp>
          <p:nvSpPr>
            <p:cNvPr id="3" name="矩形: 圓角 2">
              <a:extLst>
                <a:ext uri="{FF2B5EF4-FFF2-40B4-BE49-F238E27FC236}">
                  <a16:creationId xmlns="" xmlns:a16="http://schemas.microsoft.com/office/drawing/2014/main" id="{B8D34CF2-AA16-4D8D-8546-8E79742EB41D}"/>
                </a:ext>
              </a:extLst>
            </p:cNvPr>
            <p:cNvSpPr/>
            <p:nvPr/>
          </p:nvSpPr>
          <p:spPr>
            <a:xfrm>
              <a:off x="-2412775" y="5957333"/>
              <a:ext cx="4248472" cy="432610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15" name="矩形 14">
              <a:extLst>
                <a:ext uri="{FF2B5EF4-FFF2-40B4-BE49-F238E27FC236}">
                  <a16:creationId xmlns="" xmlns:a16="http://schemas.microsoft.com/office/drawing/2014/main" id="{BC75420A-8C3E-4977-B324-6D4DB8B2C9D2}"/>
                </a:ext>
              </a:extLst>
            </p:cNvPr>
            <p:cNvSpPr/>
            <p:nvPr/>
          </p:nvSpPr>
          <p:spPr>
            <a:xfrm>
              <a:off x="-2259896" y="5989833"/>
              <a:ext cx="31230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000" dirty="0">
                  <a:latin typeface="微軟正黑體" pitchFamily="34" charset="-120"/>
                  <a:ea typeface="微軟正黑體" pitchFamily="34" charset="-120"/>
                  <a:hlinkClick r:id="rId3"/>
                </a:rPr>
                <a:t>https://1922.gov.tw/vas/</a:t>
              </a:r>
              <a:endParaRPr lang="en-US" altLang="zh-TW" sz="20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" name="箭號: 五邊形 5">
              <a:extLst>
                <a:ext uri="{FF2B5EF4-FFF2-40B4-BE49-F238E27FC236}">
                  <a16:creationId xmlns="" xmlns:a16="http://schemas.microsoft.com/office/drawing/2014/main" id="{04E1AB83-A2AE-4A89-A042-14923A9BD597}"/>
                </a:ext>
              </a:extLst>
            </p:cNvPr>
            <p:cNvSpPr/>
            <p:nvPr/>
          </p:nvSpPr>
          <p:spPr>
            <a:xfrm rot="13907536">
              <a:off x="1368061" y="6255483"/>
              <a:ext cx="180000" cy="3600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4" name="橢圓 3">
              <a:extLst>
                <a:ext uri="{FF2B5EF4-FFF2-40B4-BE49-F238E27FC236}">
                  <a16:creationId xmlns="" xmlns:a16="http://schemas.microsoft.com/office/drawing/2014/main" id="{9625051A-FC6D-43CD-BFB7-B8100DE6F52A}"/>
                </a:ext>
              </a:extLst>
            </p:cNvPr>
            <p:cNvSpPr/>
            <p:nvPr/>
          </p:nvSpPr>
          <p:spPr>
            <a:xfrm>
              <a:off x="1223814" y="6046683"/>
              <a:ext cx="252000" cy="216000"/>
            </a:xfrm>
            <a:prstGeom prst="ellipse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</p:grpSp>
      <p:sp>
        <p:nvSpPr>
          <p:cNvPr id="13" name="文字方塊 12">
            <a:extLst>
              <a:ext uri="{FF2B5EF4-FFF2-40B4-BE49-F238E27FC236}">
                <a16:creationId xmlns="" xmlns:a16="http://schemas.microsoft.com/office/drawing/2014/main" id="{ECEA0C5C-9631-411D-873D-7EF275FD2538}"/>
              </a:ext>
            </a:extLst>
          </p:cNvPr>
          <p:cNvSpPr txBox="1"/>
          <p:nvPr/>
        </p:nvSpPr>
        <p:spPr>
          <a:xfrm>
            <a:off x="8373080" y="6214488"/>
            <a:ext cx="4675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2</a:t>
            </a:r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="" xmlns:a16="http://schemas.microsoft.com/office/drawing/2014/main" id="{5E70F266-355F-464F-B22A-4F43E1430FAF}"/>
              </a:ext>
            </a:extLst>
          </p:cNvPr>
          <p:cNvSpPr txBox="1"/>
          <p:nvPr/>
        </p:nvSpPr>
        <p:spPr>
          <a:xfrm>
            <a:off x="0" y="6535811"/>
            <a:ext cx="435597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Source: Central Epidemic Command Center</a:t>
            </a:r>
            <a:endParaRPr lang="zh-TW" altLang="en-US" sz="1400" dirty="0"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90"/>
          <a:stretch/>
        </p:blipFill>
        <p:spPr bwMode="auto">
          <a:xfrm>
            <a:off x="894411" y="2438028"/>
            <a:ext cx="7022154" cy="311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552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="" xmlns:a16="http://schemas.microsoft.com/office/drawing/2014/main" id="{A8D63046-569B-498A-B114-B0070C2A659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144997"/>
            <a:ext cx="4441326" cy="3726684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64088" y="1600200"/>
            <a:ext cx="3322712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altLang="zh-TW" sz="14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Registration</a:t>
            </a:r>
          </a:p>
          <a:p>
            <a:endParaRPr lang="en-US" altLang="zh-TW" sz="14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r>
              <a:rPr lang="en-US" altLang="zh-TW" sz="1400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9th category on the </a:t>
            </a:r>
            <a:r>
              <a:rPr lang="en-US" altLang="zh-TW" sz="1400" dirty="0">
                <a:latin typeface="Arial" panose="020B0604020202020204" pitchFamily="34" charset="0"/>
                <a:cs typeface="Arial" panose="020B0604020202020204" pitchFamily="34" charset="0"/>
              </a:rPr>
              <a:t>COVID-19 vaccination priority list -  Individuals who suffer from conditions that put them at a higher risk of serious illness from COVID-19; those who suffer from rare or serious illnesses or injuries.</a:t>
            </a:r>
            <a:endParaRPr lang="zh-TW" altLang="en-US" sz="1400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endParaRPr lang="en-US" altLang="zh-TW" sz="1400" b="1" dirty="0">
              <a:solidFill>
                <a:srgbClr val="FF0000"/>
              </a:solidFill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  <a:p>
            <a:r>
              <a:rPr lang="en-US" altLang="zh-TW" sz="1400" b="1" dirty="0">
                <a:solidFill>
                  <a:srgbClr val="FF0000"/>
                </a:solidFill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Born before 2003 (inclusive)</a:t>
            </a:r>
          </a:p>
          <a:p>
            <a:endParaRPr lang="en-US" altLang="zh-TW" sz="1400" b="1" dirty="0"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  <a:p>
            <a:r>
              <a:rPr lang="en-US" altLang="zh-TW" sz="14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How to sign up</a:t>
            </a:r>
          </a:p>
          <a:p>
            <a:pPr marL="0" indent="0">
              <a:buNone/>
            </a:pPr>
            <a:endParaRPr lang="en-US" altLang="zh-TW" sz="1400" dirty="0"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TW" sz="1400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Alien Resident Certificate No. + Health Card No.</a:t>
            </a:r>
          </a:p>
          <a:p>
            <a:pPr marL="0" indent="0">
              <a:buNone/>
            </a:pPr>
            <a:endParaRPr lang="en-US" altLang="zh-TW" sz="1400" dirty="0"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  <a:p>
            <a:r>
              <a:rPr lang="en-US" altLang="zh-TW" sz="14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“Register”</a:t>
            </a:r>
            <a:endParaRPr lang="zh-TW" altLang="en-US" sz="1400" b="1" dirty="0"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  <a:p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469746" y="4993480"/>
            <a:ext cx="1368152" cy="749697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框架 6">
            <a:extLst>
              <a:ext uri="{FF2B5EF4-FFF2-40B4-BE49-F238E27FC236}">
                <a16:creationId xmlns="" xmlns:a16="http://schemas.microsoft.com/office/drawing/2014/main" id="{42DD13B1-6C96-42F8-8B03-3486FEB25890}"/>
              </a:ext>
            </a:extLst>
          </p:cNvPr>
          <p:cNvSpPr/>
          <p:nvPr/>
        </p:nvSpPr>
        <p:spPr>
          <a:xfrm>
            <a:off x="-30148" y="0"/>
            <a:ext cx="9144000" cy="6858000"/>
          </a:xfrm>
          <a:prstGeom prst="frame">
            <a:avLst>
              <a:gd name="adj1" fmla="val 4959"/>
            </a:avLst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="" xmlns:a16="http://schemas.microsoft.com/office/drawing/2014/main" id="{112CA32F-91A1-42DE-8FA2-23C3FF270F0E}"/>
              </a:ext>
            </a:extLst>
          </p:cNvPr>
          <p:cNvSpPr/>
          <p:nvPr/>
        </p:nvSpPr>
        <p:spPr>
          <a:xfrm>
            <a:off x="2125699" y="2323095"/>
            <a:ext cx="247578" cy="2331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="" xmlns:a16="http://schemas.microsoft.com/office/drawing/2014/main" id="{765A156F-D808-4484-976C-91771AC33424}"/>
              </a:ext>
            </a:extLst>
          </p:cNvPr>
          <p:cNvSpPr/>
          <p:nvPr/>
        </p:nvSpPr>
        <p:spPr>
          <a:xfrm>
            <a:off x="825006" y="2800276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="" xmlns:a16="http://schemas.microsoft.com/office/drawing/2014/main" id="{7D455FFD-6AAD-4353-8CAA-0FCA345BC2E8}"/>
              </a:ext>
            </a:extLst>
          </p:cNvPr>
          <p:cNvSpPr/>
          <p:nvPr/>
        </p:nvSpPr>
        <p:spPr>
          <a:xfrm>
            <a:off x="825006" y="3110141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4" name="橢圓 13">
            <a:extLst>
              <a:ext uri="{FF2B5EF4-FFF2-40B4-BE49-F238E27FC236}">
                <a16:creationId xmlns="" xmlns:a16="http://schemas.microsoft.com/office/drawing/2014/main" id="{975A66CC-A980-4495-B2A5-F67D6514FE48}"/>
              </a:ext>
            </a:extLst>
          </p:cNvPr>
          <p:cNvSpPr/>
          <p:nvPr/>
        </p:nvSpPr>
        <p:spPr>
          <a:xfrm>
            <a:off x="2001910" y="4259845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="" xmlns:a16="http://schemas.microsoft.com/office/drawing/2014/main" id="{EC56C92E-B3AF-4A94-B21E-C2E7DF0C55ED}"/>
              </a:ext>
            </a:extLst>
          </p:cNvPr>
          <p:cNvSpPr/>
          <p:nvPr/>
        </p:nvSpPr>
        <p:spPr>
          <a:xfrm>
            <a:off x="2020166" y="5098626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="" xmlns:a16="http://schemas.microsoft.com/office/drawing/2014/main" id="{D8FD92C8-ABC6-4F30-917E-9F0CF42C3834}"/>
              </a:ext>
            </a:extLst>
          </p:cNvPr>
          <p:cNvSpPr/>
          <p:nvPr/>
        </p:nvSpPr>
        <p:spPr>
          <a:xfrm>
            <a:off x="5404542" y="1656266"/>
            <a:ext cx="247578" cy="2331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="" xmlns:a16="http://schemas.microsoft.com/office/drawing/2014/main" id="{C47608E2-9FF9-4220-9A99-04ADC781CB8E}"/>
              </a:ext>
            </a:extLst>
          </p:cNvPr>
          <p:cNvSpPr/>
          <p:nvPr/>
        </p:nvSpPr>
        <p:spPr>
          <a:xfrm>
            <a:off x="5404542" y="2136938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0" name="橢圓 19">
            <a:extLst>
              <a:ext uri="{FF2B5EF4-FFF2-40B4-BE49-F238E27FC236}">
                <a16:creationId xmlns="" xmlns:a16="http://schemas.microsoft.com/office/drawing/2014/main" id="{7FDC4128-7524-4899-967E-B22462D62607}"/>
              </a:ext>
            </a:extLst>
          </p:cNvPr>
          <p:cNvSpPr/>
          <p:nvPr/>
        </p:nvSpPr>
        <p:spPr>
          <a:xfrm>
            <a:off x="5404542" y="3970593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1" name="橢圓 20">
            <a:extLst>
              <a:ext uri="{FF2B5EF4-FFF2-40B4-BE49-F238E27FC236}">
                <a16:creationId xmlns="" xmlns:a16="http://schemas.microsoft.com/office/drawing/2014/main" id="{BE5883B9-6928-47E2-A7E1-F2A58E92A02C}"/>
              </a:ext>
            </a:extLst>
          </p:cNvPr>
          <p:cNvSpPr/>
          <p:nvPr/>
        </p:nvSpPr>
        <p:spPr>
          <a:xfrm>
            <a:off x="5404542" y="4478342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2" name="橢圓 21">
            <a:extLst>
              <a:ext uri="{FF2B5EF4-FFF2-40B4-BE49-F238E27FC236}">
                <a16:creationId xmlns="" xmlns:a16="http://schemas.microsoft.com/office/drawing/2014/main" id="{861364B1-6A54-471B-B76E-38F7E4B3AD3E}"/>
              </a:ext>
            </a:extLst>
          </p:cNvPr>
          <p:cNvSpPr/>
          <p:nvPr/>
        </p:nvSpPr>
        <p:spPr>
          <a:xfrm>
            <a:off x="5404542" y="5716157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7" name="圖片 16">
            <a:extLst>
              <a:ext uri="{FF2B5EF4-FFF2-40B4-BE49-F238E27FC236}">
                <a16:creationId xmlns="" xmlns:a16="http://schemas.microsoft.com/office/drawing/2014/main" id="{9C8EE448-E626-4355-BADF-37DE857A24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99154"/>
            <a:ext cx="1936603" cy="576709"/>
          </a:xfrm>
          <a:prstGeom prst="rect">
            <a:avLst/>
          </a:prstGeom>
        </p:spPr>
      </p:pic>
      <p:sp>
        <p:nvSpPr>
          <p:cNvPr id="25" name="標題 1">
            <a:extLst>
              <a:ext uri="{FF2B5EF4-FFF2-40B4-BE49-F238E27FC236}">
                <a16:creationId xmlns="" xmlns:a16="http://schemas.microsoft.com/office/drawing/2014/main" id="{4699DF60-F7DC-4477-80D2-04C18EF97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11" y="386019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28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Step 1 </a:t>
            </a:r>
            <a:r>
              <a:rPr lang="en-US" altLang="zh-TW" sz="2800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– Click Registration </a:t>
            </a:r>
            <a:endParaRPr lang="zh-TW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矩形: 圓角 25">
            <a:extLst>
              <a:ext uri="{FF2B5EF4-FFF2-40B4-BE49-F238E27FC236}">
                <a16:creationId xmlns="" xmlns:a16="http://schemas.microsoft.com/office/drawing/2014/main" id="{C775CFCA-7CD4-4407-A4E1-0A3FB61C61D6}"/>
              </a:ext>
            </a:extLst>
          </p:cNvPr>
          <p:cNvSpPr/>
          <p:nvPr/>
        </p:nvSpPr>
        <p:spPr>
          <a:xfrm>
            <a:off x="755576" y="625760"/>
            <a:ext cx="1249508" cy="119675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Registration</a:t>
            </a:r>
            <a:endParaRPr lang="zh-TW" altLang="en-US" sz="1100" b="1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7" name="矩形: 圓角 26">
            <a:extLst>
              <a:ext uri="{FF2B5EF4-FFF2-40B4-BE49-F238E27FC236}">
                <a16:creationId xmlns="" xmlns:a16="http://schemas.microsoft.com/office/drawing/2014/main" id="{6EBE1A55-89F3-4158-8593-E25C8A64134C}"/>
              </a:ext>
            </a:extLst>
          </p:cNvPr>
          <p:cNvSpPr/>
          <p:nvPr/>
        </p:nvSpPr>
        <p:spPr>
          <a:xfrm>
            <a:off x="524211" y="544854"/>
            <a:ext cx="360041" cy="34155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29" name="文字方塊 28">
            <a:extLst>
              <a:ext uri="{FF2B5EF4-FFF2-40B4-BE49-F238E27FC236}">
                <a16:creationId xmlns="" xmlns:a16="http://schemas.microsoft.com/office/drawing/2014/main" id="{927A157A-ED8B-4A83-89EC-E7480F0FA217}"/>
              </a:ext>
            </a:extLst>
          </p:cNvPr>
          <p:cNvSpPr txBox="1"/>
          <p:nvPr/>
        </p:nvSpPr>
        <p:spPr>
          <a:xfrm>
            <a:off x="8373080" y="6214488"/>
            <a:ext cx="4675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="" xmlns:a16="http://schemas.microsoft.com/office/drawing/2014/main" id="{8C4B3EAA-6EC0-41C6-9C6F-731D7CCC2950}"/>
              </a:ext>
            </a:extLst>
          </p:cNvPr>
          <p:cNvSpPr txBox="1"/>
          <p:nvPr/>
        </p:nvSpPr>
        <p:spPr>
          <a:xfrm>
            <a:off x="0" y="6535811"/>
            <a:ext cx="435597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Source: Central Epidemic Command Center</a:t>
            </a:r>
            <a:endParaRPr lang="zh-TW" altLang="en-US" sz="1400" dirty="0"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433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圖片 16">
            <a:extLst>
              <a:ext uri="{FF2B5EF4-FFF2-40B4-BE49-F238E27FC236}">
                <a16:creationId xmlns="" xmlns:a16="http://schemas.microsoft.com/office/drawing/2014/main" id="{57588DBE-1C30-40D0-86FA-811CE1C7412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87" y="1546292"/>
            <a:ext cx="4477477" cy="3394875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20072" y="1460476"/>
            <a:ext cx="3369255" cy="47540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altLang="zh-TW" sz="1000" b="1" dirty="0">
                <a:latin typeface="微軟正黑體" pitchFamily="34" charset="-120"/>
                <a:ea typeface="微軟正黑體" pitchFamily="34" charset="-120"/>
              </a:rPr>
              <a:t>Authentication data</a:t>
            </a:r>
          </a:p>
          <a:p>
            <a:endParaRPr lang="en-US" altLang="zh-TW" sz="10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000" dirty="0">
                <a:latin typeface="微軟正黑體" pitchFamily="34" charset="-120"/>
                <a:ea typeface="微軟正黑體" pitchFamily="34" charset="-120"/>
              </a:rPr>
              <a:t>Alien </a:t>
            </a:r>
            <a:r>
              <a:rPr lang="en-US" altLang="zh-TW" sz="1000" dirty="0" smtClean="0">
                <a:latin typeface="微軟正黑體" pitchFamily="34" charset="-120"/>
                <a:ea typeface="微軟正黑體" pitchFamily="34" charset="-120"/>
              </a:rPr>
              <a:t>Resident </a:t>
            </a:r>
            <a:r>
              <a:rPr lang="en-US" altLang="zh-TW" sz="1000" dirty="0">
                <a:latin typeface="微軟正黑體" pitchFamily="34" charset="-120"/>
                <a:ea typeface="微軟正黑體" pitchFamily="34" charset="-120"/>
              </a:rPr>
              <a:t>Certificate No. + National Health Insurance Card No.</a:t>
            </a:r>
          </a:p>
          <a:p>
            <a:endParaRPr lang="zh-TW" altLang="en-US" sz="10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000" dirty="0">
                <a:latin typeface="微軟正黑體" pitchFamily="34" charset="-120"/>
                <a:ea typeface="微軟正黑體" pitchFamily="34" charset="-120"/>
              </a:rPr>
              <a:t>Alien </a:t>
            </a:r>
            <a:r>
              <a:rPr lang="en-US" altLang="zh-TW" sz="1000" dirty="0" smtClean="0">
                <a:latin typeface="微軟正黑體" pitchFamily="34" charset="-120"/>
                <a:ea typeface="微軟正黑體" pitchFamily="34" charset="-120"/>
              </a:rPr>
              <a:t>Resident </a:t>
            </a:r>
            <a:r>
              <a:rPr lang="en-US" altLang="zh-TW" sz="1000" dirty="0">
                <a:latin typeface="微軟正黑體" pitchFamily="34" charset="-120"/>
                <a:ea typeface="微軟正黑體" pitchFamily="34" charset="-120"/>
              </a:rPr>
              <a:t>Certificate No. </a:t>
            </a:r>
          </a:p>
          <a:p>
            <a:endParaRPr lang="en-US" altLang="zh-TW" sz="10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000" dirty="0">
                <a:latin typeface="微軟正黑體" pitchFamily="34" charset="-120"/>
                <a:ea typeface="微軟正黑體" pitchFamily="34" charset="-120"/>
              </a:rPr>
              <a:t>National Health Insurance Card No.</a:t>
            </a:r>
          </a:p>
          <a:p>
            <a:pPr marL="0" indent="0">
              <a:buNone/>
            </a:pPr>
            <a:endParaRPr lang="en-US" altLang="zh-TW" sz="10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sz="1000" dirty="0">
                <a:latin typeface="微軟正黑體" pitchFamily="34" charset="-120"/>
                <a:ea typeface="微軟正黑體" pitchFamily="34" charset="-120"/>
              </a:rPr>
              <a:t>There is a 16 digit number in the bottom left hand corner on the front of the card</a:t>
            </a:r>
          </a:p>
          <a:p>
            <a:pPr marL="0" indent="0">
              <a:buNone/>
            </a:pPr>
            <a:endParaRPr lang="en-US" altLang="zh-TW" sz="10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10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10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1000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000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000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0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000" dirty="0">
                <a:latin typeface="微軟正黑體" pitchFamily="34" charset="-120"/>
                <a:ea typeface="微軟正黑體" pitchFamily="34" charset="-120"/>
              </a:rPr>
              <a:t>CAPTCHA</a:t>
            </a:r>
            <a:endParaRPr lang="zh-TW" altLang="en-US" sz="1000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10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000" dirty="0">
                <a:latin typeface="微軟正黑體" pitchFamily="34" charset="-120"/>
                <a:ea typeface="微軟正黑體" pitchFamily="34" charset="-120"/>
              </a:rPr>
              <a:t>Identity authentication</a:t>
            </a:r>
            <a:endParaRPr lang="zh-TW" altLang="en-US" sz="1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800" b="1" dirty="0">
                <a:latin typeface="微軟正黑體" pitchFamily="34" charset="-120"/>
                <a:ea typeface="微軟正黑體" pitchFamily="34" charset="-120"/>
              </a:rPr>
              <a:t> Step 2 </a:t>
            </a:r>
            <a:r>
              <a:rPr lang="en-US" altLang="zh-TW" sz="2800" dirty="0">
                <a:latin typeface="微軟正黑體" pitchFamily="34" charset="-120"/>
                <a:ea typeface="微軟正黑體" pitchFamily="34" charset="-120"/>
              </a:rPr>
              <a:t>– Enter Personal Data </a:t>
            </a:r>
            <a:endParaRPr lang="zh-TW" altLang="en-US" sz="2800" b="1" dirty="0"/>
          </a:p>
        </p:txBody>
      </p:sp>
      <p:sp>
        <p:nvSpPr>
          <p:cNvPr id="5" name="框架 4">
            <a:extLst>
              <a:ext uri="{FF2B5EF4-FFF2-40B4-BE49-F238E27FC236}">
                <a16:creationId xmlns="" xmlns:a16="http://schemas.microsoft.com/office/drawing/2014/main" id="{15AD9E55-A6C6-46C2-B541-552094DF2C3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959"/>
            </a:avLst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="" xmlns:a16="http://schemas.microsoft.com/office/drawing/2014/main" id="{1C447A20-9BA3-4526-8080-02F24383F94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t="426"/>
          <a:stretch/>
        </p:blipFill>
        <p:spPr>
          <a:xfrm>
            <a:off x="5641451" y="3619920"/>
            <a:ext cx="1317821" cy="898106"/>
          </a:xfrm>
          <a:prstGeom prst="rect">
            <a:avLst/>
          </a:prstGeom>
        </p:spPr>
      </p:pic>
      <p:sp>
        <p:nvSpPr>
          <p:cNvPr id="22" name="橢圓 21">
            <a:extLst>
              <a:ext uri="{FF2B5EF4-FFF2-40B4-BE49-F238E27FC236}">
                <a16:creationId xmlns="" xmlns:a16="http://schemas.microsoft.com/office/drawing/2014/main" id="{E4FFA2DB-05F7-4C93-A90D-9F5807032C2D}"/>
              </a:ext>
            </a:extLst>
          </p:cNvPr>
          <p:cNvSpPr/>
          <p:nvPr/>
        </p:nvSpPr>
        <p:spPr>
          <a:xfrm>
            <a:off x="1770164" y="1681913"/>
            <a:ext cx="247578" cy="2331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3" name="橢圓 22">
            <a:extLst>
              <a:ext uri="{FF2B5EF4-FFF2-40B4-BE49-F238E27FC236}">
                <a16:creationId xmlns="" xmlns:a16="http://schemas.microsoft.com/office/drawing/2014/main" id="{9FF97BCF-06B8-4302-A068-225EACA4EFCB}"/>
              </a:ext>
            </a:extLst>
          </p:cNvPr>
          <p:cNvSpPr/>
          <p:nvPr/>
        </p:nvSpPr>
        <p:spPr>
          <a:xfrm>
            <a:off x="1763688" y="2180183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4" name="橢圓 23">
            <a:extLst>
              <a:ext uri="{FF2B5EF4-FFF2-40B4-BE49-F238E27FC236}">
                <a16:creationId xmlns="" xmlns:a16="http://schemas.microsoft.com/office/drawing/2014/main" id="{321AF11E-63BC-452A-BA19-4606D6248AFC}"/>
              </a:ext>
            </a:extLst>
          </p:cNvPr>
          <p:cNvSpPr/>
          <p:nvPr/>
        </p:nvSpPr>
        <p:spPr>
          <a:xfrm>
            <a:off x="428588" y="2780928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="" xmlns:a16="http://schemas.microsoft.com/office/drawing/2014/main" id="{D54066EC-70D5-4E49-8F95-F5A19652981D}"/>
              </a:ext>
            </a:extLst>
          </p:cNvPr>
          <p:cNvSpPr/>
          <p:nvPr/>
        </p:nvSpPr>
        <p:spPr>
          <a:xfrm>
            <a:off x="423009" y="3201918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8" name="橢圓 27">
            <a:extLst>
              <a:ext uri="{FF2B5EF4-FFF2-40B4-BE49-F238E27FC236}">
                <a16:creationId xmlns="" xmlns:a16="http://schemas.microsoft.com/office/drawing/2014/main" id="{A4629E95-DF99-46F2-9DC9-B966DCAD4EB4}"/>
              </a:ext>
            </a:extLst>
          </p:cNvPr>
          <p:cNvSpPr/>
          <p:nvPr/>
        </p:nvSpPr>
        <p:spPr>
          <a:xfrm>
            <a:off x="423009" y="3622908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9" name="橢圓 28">
            <a:extLst>
              <a:ext uri="{FF2B5EF4-FFF2-40B4-BE49-F238E27FC236}">
                <a16:creationId xmlns="" xmlns:a16="http://schemas.microsoft.com/office/drawing/2014/main" id="{7D921653-D9AE-435E-9322-DF9B7B76D875}"/>
              </a:ext>
            </a:extLst>
          </p:cNvPr>
          <p:cNvSpPr/>
          <p:nvPr/>
        </p:nvSpPr>
        <p:spPr>
          <a:xfrm>
            <a:off x="1718383" y="4519798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6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pSp>
        <p:nvGrpSpPr>
          <p:cNvPr id="27" name="群組 26">
            <a:extLst>
              <a:ext uri="{FF2B5EF4-FFF2-40B4-BE49-F238E27FC236}">
                <a16:creationId xmlns="" xmlns:a16="http://schemas.microsoft.com/office/drawing/2014/main" id="{CC88236F-42DE-43C0-9221-66993F0A48BC}"/>
              </a:ext>
            </a:extLst>
          </p:cNvPr>
          <p:cNvGrpSpPr/>
          <p:nvPr/>
        </p:nvGrpSpPr>
        <p:grpSpPr>
          <a:xfrm>
            <a:off x="5266274" y="1460476"/>
            <a:ext cx="247578" cy="3770941"/>
            <a:chOff x="5338113" y="1575726"/>
            <a:chExt cx="247578" cy="3770941"/>
          </a:xfrm>
        </p:grpSpPr>
        <p:sp>
          <p:nvSpPr>
            <p:cNvPr id="16" name="橢圓 15">
              <a:extLst>
                <a:ext uri="{FF2B5EF4-FFF2-40B4-BE49-F238E27FC236}">
                  <a16:creationId xmlns="" xmlns:a16="http://schemas.microsoft.com/office/drawing/2014/main" id="{4531C771-1CAC-49FE-B7C2-90B0FA2D9BBF}"/>
                </a:ext>
              </a:extLst>
            </p:cNvPr>
            <p:cNvSpPr/>
            <p:nvPr/>
          </p:nvSpPr>
          <p:spPr>
            <a:xfrm>
              <a:off x="5338113" y="1575726"/>
              <a:ext cx="247578" cy="233100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1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8" name="橢圓 17">
              <a:extLst>
                <a:ext uri="{FF2B5EF4-FFF2-40B4-BE49-F238E27FC236}">
                  <a16:creationId xmlns="" xmlns:a16="http://schemas.microsoft.com/office/drawing/2014/main" id="{0B85E1B7-D6B4-44F6-B6F0-DC9FE909192F}"/>
                </a:ext>
              </a:extLst>
            </p:cNvPr>
            <p:cNvSpPr/>
            <p:nvPr/>
          </p:nvSpPr>
          <p:spPr>
            <a:xfrm>
              <a:off x="5338113" y="1917125"/>
              <a:ext cx="247578" cy="218241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2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0" name="橢圓 19">
              <a:extLst>
                <a:ext uri="{FF2B5EF4-FFF2-40B4-BE49-F238E27FC236}">
                  <a16:creationId xmlns="" xmlns:a16="http://schemas.microsoft.com/office/drawing/2014/main" id="{A7171ECA-D7D4-42D8-B57F-9602E1039BE0}"/>
                </a:ext>
              </a:extLst>
            </p:cNvPr>
            <p:cNvSpPr/>
            <p:nvPr/>
          </p:nvSpPr>
          <p:spPr>
            <a:xfrm>
              <a:off x="5338113" y="2472840"/>
              <a:ext cx="247578" cy="218241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3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1" name="橢圓 20">
              <a:extLst>
                <a:ext uri="{FF2B5EF4-FFF2-40B4-BE49-F238E27FC236}">
                  <a16:creationId xmlns="" xmlns:a16="http://schemas.microsoft.com/office/drawing/2014/main" id="{CFE66C92-8AE0-408A-81EA-6920D66854D2}"/>
                </a:ext>
              </a:extLst>
            </p:cNvPr>
            <p:cNvSpPr/>
            <p:nvPr/>
          </p:nvSpPr>
          <p:spPr>
            <a:xfrm>
              <a:off x="5338113" y="2889218"/>
              <a:ext cx="247578" cy="218241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4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30" name="橢圓 29">
              <a:extLst>
                <a:ext uri="{FF2B5EF4-FFF2-40B4-BE49-F238E27FC236}">
                  <a16:creationId xmlns="" xmlns:a16="http://schemas.microsoft.com/office/drawing/2014/main" id="{58984E63-0EEB-4EE1-8224-34FCC171ABBC}"/>
                </a:ext>
              </a:extLst>
            </p:cNvPr>
            <p:cNvSpPr/>
            <p:nvPr/>
          </p:nvSpPr>
          <p:spPr>
            <a:xfrm>
              <a:off x="5338113" y="4768386"/>
              <a:ext cx="247578" cy="218241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5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31" name="橢圓 30">
              <a:extLst>
                <a:ext uri="{FF2B5EF4-FFF2-40B4-BE49-F238E27FC236}">
                  <a16:creationId xmlns="" xmlns:a16="http://schemas.microsoft.com/office/drawing/2014/main" id="{1BDC0EC6-C9FE-4F72-89F9-9EED60AD6B97}"/>
                </a:ext>
              </a:extLst>
            </p:cNvPr>
            <p:cNvSpPr/>
            <p:nvPr/>
          </p:nvSpPr>
          <p:spPr>
            <a:xfrm>
              <a:off x="5338113" y="5128426"/>
              <a:ext cx="247578" cy="218241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6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26" name="圖片 25">
            <a:extLst>
              <a:ext uri="{FF2B5EF4-FFF2-40B4-BE49-F238E27FC236}">
                <a16:creationId xmlns="" xmlns:a16="http://schemas.microsoft.com/office/drawing/2014/main" id="{79C845EE-B97A-47BA-9D7B-B769D51D27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99154"/>
            <a:ext cx="1936603" cy="576709"/>
          </a:xfrm>
          <a:prstGeom prst="rect">
            <a:avLst/>
          </a:prstGeom>
        </p:spPr>
      </p:pic>
      <p:sp>
        <p:nvSpPr>
          <p:cNvPr id="33" name="文字方塊 32">
            <a:extLst>
              <a:ext uri="{FF2B5EF4-FFF2-40B4-BE49-F238E27FC236}">
                <a16:creationId xmlns="" xmlns:a16="http://schemas.microsoft.com/office/drawing/2014/main" id="{7DC6A0FD-B0EC-46C5-A0DC-24DD0DA26418}"/>
              </a:ext>
            </a:extLst>
          </p:cNvPr>
          <p:cNvSpPr txBox="1"/>
          <p:nvPr/>
        </p:nvSpPr>
        <p:spPr>
          <a:xfrm>
            <a:off x="8373080" y="6214488"/>
            <a:ext cx="4675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4</a:t>
            </a:r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="" xmlns:a16="http://schemas.microsoft.com/office/drawing/2014/main" id="{57EAB401-C9CE-4BBA-A498-086DCA7FE418}"/>
              </a:ext>
            </a:extLst>
          </p:cNvPr>
          <p:cNvSpPr txBox="1"/>
          <p:nvPr/>
        </p:nvSpPr>
        <p:spPr>
          <a:xfrm>
            <a:off x="0" y="6535811"/>
            <a:ext cx="435597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Source: Central Epidemic Command Center</a:t>
            </a:r>
            <a:endParaRPr lang="zh-TW" altLang="en-US" sz="1400" dirty="0"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937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40351"/>
            <a:ext cx="4392488" cy="529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框架 3">
            <a:extLst>
              <a:ext uri="{FF2B5EF4-FFF2-40B4-BE49-F238E27FC236}">
                <a16:creationId xmlns="" xmlns:a16="http://schemas.microsoft.com/office/drawing/2014/main" id="{6EEF221C-8F42-4804-B19D-0F1FDB40C9F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959"/>
            </a:avLst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5" name="標題 1">
            <a:extLst>
              <a:ext uri="{FF2B5EF4-FFF2-40B4-BE49-F238E27FC236}">
                <a16:creationId xmlns="" xmlns:a16="http://schemas.microsoft.com/office/drawing/2014/main" id="{E98097FC-88EA-469A-9DF9-FB9441E02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1000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4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Step 3 </a:t>
            </a:r>
            <a:r>
              <a:rPr lang="en-US" altLang="zh-TW" sz="2400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– Select a Vaccination Area and Vaccine Brand </a:t>
            </a:r>
            <a:endParaRPr lang="zh-TW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F55460F3-7096-4D68-8BEA-A88C3CACFB42}"/>
              </a:ext>
            </a:extLst>
          </p:cNvPr>
          <p:cNvSpPr/>
          <p:nvPr/>
        </p:nvSpPr>
        <p:spPr>
          <a:xfrm>
            <a:off x="5031205" y="1521336"/>
            <a:ext cx="3645251" cy="40626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Vaccination Registration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All these rows must be filled out, please do so accurately to avoid adversely impacting your rights</a:t>
            </a:r>
            <a:endParaRPr lang="zh-TW" altLang="en-US" sz="1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Alien </a:t>
            </a:r>
            <a:r>
              <a:rPr lang="en-US" altLang="zh-TW" sz="1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Resident </a:t>
            </a:r>
            <a:r>
              <a: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Certificate 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Cell Phone No.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Select a vaccination area</a:t>
            </a:r>
          </a:p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County/City, Administrative area</a:t>
            </a:r>
          </a:p>
          <a:p>
            <a:endParaRPr lang="en-US" altLang="zh-TW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Select a vaccine brand</a:t>
            </a:r>
          </a:p>
          <a:p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AZ (AstraZeneca)</a:t>
            </a:r>
          </a:p>
          <a:p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sz="1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Moderna</a:t>
            </a:r>
            <a:endParaRPr lang="en-US" altLang="zh-TW" sz="1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zh-TW" altLang="en-US" sz="10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Medigen</a:t>
            </a:r>
            <a:endParaRPr lang="en-US" altLang="zh-TW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 have read and agree with the privacy announcement </a:t>
            </a:r>
            <a:endParaRPr lang="en-US" altLang="zh-TW" sz="1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Confirm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="" xmlns:a16="http://schemas.microsoft.com/office/drawing/2014/main" id="{A33DF234-7F3E-4B32-826C-081658B79991}"/>
              </a:ext>
            </a:extLst>
          </p:cNvPr>
          <p:cNvSpPr/>
          <p:nvPr/>
        </p:nvSpPr>
        <p:spPr>
          <a:xfrm>
            <a:off x="1579218" y="1340560"/>
            <a:ext cx="247578" cy="2331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="" xmlns:a16="http://schemas.microsoft.com/office/drawing/2014/main" id="{F3EF8368-D578-4F63-AFBE-9DB61D0E98EA}"/>
              </a:ext>
            </a:extLst>
          </p:cNvPr>
          <p:cNvSpPr/>
          <p:nvPr/>
        </p:nvSpPr>
        <p:spPr>
          <a:xfrm>
            <a:off x="895910" y="1821456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="" xmlns:a16="http://schemas.microsoft.com/office/drawing/2014/main" id="{CA672580-2EC0-43B1-BBE9-82F34230F90A}"/>
              </a:ext>
            </a:extLst>
          </p:cNvPr>
          <p:cNvSpPr/>
          <p:nvPr/>
        </p:nvSpPr>
        <p:spPr>
          <a:xfrm>
            <a:off x="395536" y="2204864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="" xmlns:a16="http://schemas.microsoft.com/office/drawing/2014/main" id="{79D783F8-8EE5-4BE0-843D-F45408AB01C4}"/>
              </a:ext>
            </a:extLst>
          </p:cNvPr>
          <p:cNvSpPr/>
          <p:nvPr/>
        </p:nvSpPr>
        <p:spPr>
          <a:xfrm>
            <a:off x="395536" y="2636284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="" xmlns:a16="http://schemas.microsoft.com/office/drawing/2014/main" id="{EEDB1D75-3581-4592-816E-DE4C915E6028}"/>
              </a:ext>
            </a:extLst>
          </p:cNvPr>
          <p:cNvSpPr/>
          <p:nvPr/>
        </p:nvSpPr>
        <p:spPr>
          <a:xfrm>
            <a:off x="407758" y="3094646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4" name="橢圓 23">
            <a:extLst>
              <a:ext uri="{FF2B5EF4-FFF2-40B4-BE49-F238E27FC236}">
                <a16:creationId xmlns="" xmlns:a16="http://schemas.microsoft.com/office/drawing/2014/main" id="{2C602E40-0A82-4753-911E-8DDF5E18DEC4}"/>
              </a:ext>
            </a:extLst>
          </p:cNvPr>
          <p:cNvSpPr/>
          <p:nvPr/>
        </p:nvSpPr>
        <p:spPr>
          <a:xfrm>
            <a:off x="395536" y="3530196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6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="" xmlns:a16="http://schemas.microsoft.com/office/drawing/2014/main" id="{940EDD60-75AD-47B2-A3A1-4E7DB56CE1AA}"/>
              </a:ext>
            </a:extLst>
          </p:cNvPr>
          <p:cNvSpPr/>
          <p:nvPr/>
        </p:nvSpPr>
        <p:spPr>
          <a:xfrm>
            <a:off x="407758" y="4010481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2" name="橢圓 31">
            <a:extLst>
              <a:ext uri="{FF2B5EF4-FFF2-40B4-BE49-F238E27FC236}">
                <a16:creationId xmlns="" xmlns:a16="http://schemas.microsoft.com/office/drawing/2014/main" id="{EA4C09E4-6A4F-4191-B54C-F3C09BB89D1D}"/>
              </a:ext>
            </a:extLst>
          </p:cNvPr>
          <p:cNvSpPr/>
          <p:nvPr/>
        </p:nvSpPr>
        <p:spPr>
          <a:xfrm>
            <a:off x="5034320" y="1532980"/>
            <a:ext cx="247578" cy="2331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3" name="橢圓 32">
            <a:extLst>
              <a:ext uri="{FF2B5EF4-FFF2-40B4-BE49-F238E27FC236}">
                <a16:creationId xmlns="" xmlns:a16="http://schemas.microsoft.com/office/drawing/2014/main" id="{6E34630F-BCB1-4023-996C-8D408155957F}"/>
              </a:ext>
            </a:extLst>
          </p:cNvPr>
          <p:cNvSpPr/>
          <p:nvPr/>
        </p:nvSpPr>
        <p:spPr>
          <a:xfrm>
            <a:off x="5040431" y="1834050"/>
            <a:ext cx="235356" cy="212848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4" name="橢圓 33">
            <a:extLst>
              <a:ext uri="{FF2B5EF4-FFF2-40B4-BE49-F238E27FC236}">
                <a16:creationId xmlns="" xmlns:a16="http://schemas.microsoft.com/office/drawing/2014/main" id="{16DE17E5-4D40-49FC-9D69-4BF372E1CED8}"/>
              </a:ext>
            </a:extLst>
          </p:cNvPr>
          <p:cNvSpPr/>
          <p:nvPr/>
        </p:nvSpPr>
        <p:spPr>
          <a:xfrm>
            <a:off x="5034320" y="2229613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5" name="橢圓 34">
            <a:extLst>
              <a:ext uri="{FF2B5EF4-FFF2-40B4-BE49-F238E27FC236}">
                <a16:creationId xmlns="" xmlns:a16="http://schemas.microsoft.com/office/drawing/2014/main" id="{43B7C57D-4B1F-4FDA-8074-BCC2E1AEF1E1}"/>
              </a:ext>
            </a:extLst>
          </p:cNvPr>
          <p:cNvSpPr/>
          <p:nvPr/>
        </p:nvSpPr>
        <p:spPr>
          <a:xfrm>
            <a:off x="5040431" y="2577455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6" name="橢圓 35">
            <a:extLst>
              <a:ext uri="{FF2B5EF4-FFF2-40B4-BE49-F238E27FC236}">
                <a16:creationId xmlns="" xmlns:a16="http://schemas.microsoft.com/office/drawing/2014/main" id="{89C7BE1A-AF4C-4B47-9AA3-44AFA55C25BB}"/>
              </a:ext>
            </a:extLst>
          </p:cNvPr>
          <p:cNvSpPr/>
          <p:nvPr/>
        </p:nvSpPr>
        <p:spPr>
          <a:xfrm>
            <a:off x="5034320" y="2922645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0" name="橢圓 29">
            <a:extLst>
              <a:ext uri="{FF2B5EF4-FFF2-40B4-BE49-F238E27FC236}">
                <a16:creationId xmlns="" xmlns:a16="http://schemas.microsoft.com/office/drawing/2014/main" id="{A0790AF2-B7B6-440A-BB03-9734C5D02311}"/>
              </a:ext>
            </a:extLst>
          </p:cNvPr>
          <p:cNvSpPr/>
          <p:nvPr/>
        </p:nvSpPr>
        <p:spPr>
          <a:xfrm>
            <a:off x="5051151" y="3232753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6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1" name="橢圓 30">
            <a:extLst>
              <a:ext uri="{FF2B5EF4-FFF2-40B4-BE49-F238E27FC236}">
                <a16:creationId xmlns="" xmlns:a16="http://schemas.microsoft.com/office/drawing/2014/main" id="{CD936E42-D673-4C76-BC6F-828B7E3802D0}"/>
              </a:ext>
            </a:extLst>
          </p:cNvPr>
          <p:cNvSpPr/>
          <p:nvPr/>
        </p:nvSpPr>
        <p:spPr>
          <a:xfrm>
            <a:off x="5040431" y="3734068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9" name="橢圓 38">
            <a:extLst>
              <a:ext uri="{FF2B5EF4-FFF2-40B4-BE49-F238E27FC236}">
                <a16:creationId xmlns="" xmlns:a16="http://schemas.microsoft.com/office/drawing/2014/main" id="{1BE43607-9DB7-488C-A87E-30FAA56336A0}"/>
              </a:ext>
            </a:extLst>
          </p:cNvPr>
          <p:cNvSpPr/>
          <p:nvPr/>
        </p:nvSpPr>
        <p:spPr>
          <a:xfrm>
            <a:off x="487771" y="5805264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8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40" name="橢圓 39">
            <a:extLst>
              <a:ext uri="{FF2B5EF4-FFF2-40B4-BE49-F238E27FC236}">
                <a16:creationId xmlns="" xmlns:a16="http://schemas.microsoft.com/office/drawing/2014/main" id="{285C432C-2B1D-4E51-866B-07571E4132C3}"/>
              </a:ext>
            </a:extLst>
          </p:cNvPr>
          <p:cNvSpPr/>
          <p:nvPr/>
        </p:nvSpPr>
        <p:spPr>
          <a:xfrm>
            <a:off x="1786047" y="6214488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9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41" name="橢圓 40">
            <a:extLst>
              <a:ext uri="{FF2B5EF4-FFF2-40B4-BE49-F238E27FC236}">
                <a16:creationId xmlns="" xmlns:a16="http://schemas.microsoft.com/office/drawing/2014/main" id="{43F2EFDB-6014-4800-B611-2E6667EB1422}"/>
              </a:ext>
            </a:extLst>
          </p:cNvPr>
          <p:cNvSpPr/>
          <p:nvPr/>
        </p:nvSpPr>
        <p:spPr>
          <a:xfrm>
            <a:off x="5040431" y="4436558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8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42" name="橢圓 41">
            <a:extLst>
              <a:ext uri="{FF2B5EF4-FFF2-40B4-BE49-F238E27FC236}">
                <a16:creationId xmlns="" xmlns:a16="http://schemas.microsoft.com/office/drawing/2014/main" id="{5009001E-3401-4269-B042-89A20F47AA32}"/>
              </a:ext>
            </a:extLst>
          </p:cNvPr>
          <p:cNvSpPr/>
          <p:nvPr/>
        </p:nvSpPr>
        <p:spPr>
          <a:xfrm>
            <a:off x="5051151" y="4986191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9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26" name="圖片 25">
            <a:extLst>
              <a:ext uri="{FF2B5EF4-FFF2-40B4-BE49-F238E27FC236}">
                <a16:creationId xmlns="" xmlns:a16="http://schemas.microsoft.com/office/drawing/2014/main" id="{A0D4AAFE-2B61-4A55-98E1-0ACA965BE7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99154"/>
            <a:ext cx="1936603" cy="576709"/>
          </a:xfrm>
          <a:prstGeom prst="rect">
            <a:avLst/>
          </a:prstGeom>
        </p:spPr>
      </p:pic>
      <p:sp>
        <p:nvSpPr>
          <p:cNvPr id="28" name="文字方塊 27">
            <a:extLst>
              <a:ext uri="{FF2B5EF4-FFF2-40B4-BE49-F238E27FC236}">
                <a16:creationId xmlns="" xmlns:a16="http://schemas.microsoft.com/office/drawing/2014/main" id="{23875546-7326-4727-9E66-0A3663B3B5CF}"/>
              </a:ext>
            </a:extLst>
          </p:cNvPr>
          <p:cNvSpPr txBox="1"/>
          <p:nvPr/>
        </p:nvSpPr>
        <p:spPr>
          <a:xfrm>
            <a:off x="8373080" y="6214488"/>
            <a:ext cx="4675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5</a:t>
            </a:r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="" xmlns:a16="http://schemas.microsoft.com/office/drawing/2014/main" id="{0C50E3D1-5090-4767-AA63-31DCFAED0673}"/>
              </a:ext>
            </a:extLst>
          </p:cNvPr>
          <p:cNvSpPr txBox="1"/>
          <p:nvPr/>
        </p:nvSpPr>
        <p:spPr>
          <a:xfrm>
            <a:off x="0" y="6535811"/>
            <a:ext cx="435597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Source: Central Epidemic Command Center</a:t>
            </a:r>
            <a:endParaRPr lang="zh-TW" altLang="en-US" sz="1400" dirty="0"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473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群組 32">
            <a:extLst>
              <a:ext uri="{FF2B5EF4-FFF2-40B4-BE49-F238E27FC236}">
                <a16:creationId xmlns="" xmlns:a16="http://schemas.microsoft.com/office/drawing/2014/main" id="{649D3EB9-5B6A-4CB3-8B94-0EA0F15036BE}"/>
              </a:ext>
            </a:extLst>
          </p:cNvPr>
          <p:cNvGrpSpPr/>
          <p:nvPr/>
        </p:nvGrpSpPr>
        <p:grpSpPr>
          <a:xfrm>
            <a:off x="404332" y="1900386"/>
            <a:ext cx="5404952" cy="4552950"/>
            <a:chOff x="457200" y="1484784"/>
            <a:chExt cx="5886450" cy="4552950"/>
          </a:xfrm>
        </p:grpSpPr>
        <p:pic>
          <p:nvPicPr>
            <p:cNvPr id="7" name="圖片 6">
              <a:extLst>
                <a:ext uri="{FF2B5EF4-FFF2-40B4-BE49-F238E27FC236}">
                  <a16:creationId xmlns="" xmlns:a16="http://schemas.microsoft.com/office/drawing/2014/main" id="{3127760F-DBC3-420B-9C54-6C5F55C87E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200" y="1484784"/>
              <a:ext cx="5886450" cy="4552950"/>
            </a:xfrm>
            <a:prstGeom prst="rect">
              <a:avLst/>
            </a:prstGeom>
          </p:spPr>
        </p:pic>
        <p:sp>
          <p:nvSpPr>
            <p:cNvPr id="8" name="橢圓 7">
              <a:extLst>
                <a:ext uri="{FF2B5EF4-FFF2-40B4-BE49-F238E27FC236}">
                  <a16:creationId xmlns="" xmlns:a16="http://schemas.microsoft.com/office/drawing/2014/main" id="{CCAF40CE-C2F2-4941-8F78-6EB3C298A9C9}"/>
                </a:ext>
              </a:extLst>
            </p:cNvPr>
            <p:cNvSpPr/>
            <p:nvPr/>
          </p:nvSpPr>
          <p:spPr>
            <a:xfrm>
              <a:off x="2030837" y="1632877"/>
              <a:ext cx="247578" cy="233100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1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="" xmlns:a16="http://schemas.microsoft.com/office/drawing/2014/main" id="{A4CF6808-8785-4D7C-A2D9-2095DE44D6AF}"/>
                </a:ext>
              </a:extLst>
            </p:cNvPr>
            <p:cNvSpPr/>
            <p:nvPr/>
          </p:nvSpPr>
          <p:spPr>
            <a:xfrm>
              <a:off x="1907048" y="2031280"/>
              <a:ext cx="247578" cy="218241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2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="" xmlns:a16="http://schemas.microsoft.com/office/drawing/2014/main" id="{BFE38A57-ACF3-4950-9DB7-235F35B85D6E}"/>
                </a:ext>
              </a:extLst>
            </p:cNvPr>
            <p:cNvSpPr/>
            <p:nvPr/>
          </p:nvSpPr>
          <p:spPr>
            <a:xfrm>
              <a:off x="852736" y="2752396"/>
              <a:ext cx="247578" cy="218241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3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="" xmlns:a16="http://schemas.microsoft.com/office/drawing/2014/main" id="{F0F6F385-54D1-41D0-AB56-460A8D133EED}"/>
                </a:ext>
              </a:extLst>
            </p:cNvPr>
            <p:cNvSpPr/>
            <p:nvPr/>
          </p:nvSpPr>
          <p:spPr>
            <a:xfrm>
              <a:off x="827584" y="3212976"/>
              <a:ext cx="247578" cy="218241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4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橢圓 11">
              <a:extLst>
                <a:ext uri="{FF2B5EF4-FFF2-40B4-BE49-F238E27FC236}">
                  <a16:creationId xmlns="" xmlns:a16="http://schemas.microsoft.com/office/drawing/2014/main" id="{85DB5D39-D032-4381-9CED-06CD1F718A7D}"/>
                </a:ext>
              </a:extLst>
            </p:cNvPr>
            <p:cNvSpPr/>
            <p:nvPr/>
          </p:nvSpPr>
          <p:spPr>
            <a:xfrm>
              <a:off x="839806" y="3645024"/>
              <a:ext cx="247578" cy="218241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5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3" name="橢圓 12">
              <a:extLst>
                <a:ext uri="{FF2B5EF4-FFF2-40B4-BE49-F238E27FC236}">
                  <a16:creationId xmlns="" xmlns:a16="http://schemas.microsoft.com/office/drawing/2014/main" id="{5B0DDABC-8E95-47B2-84F4-69A11D5EC50D}"/>
                </a:ext>
              </a:extLst>
            </p:cNvPr>
            <p:cNvSpPr/>
            <p:nvPr/>
          </p:nvSpPr>
          <p:spPr>
            <a:xfrm>
              <a:off x="827584" y="4077072"/>
              <a:ext cx="247578" cy="218241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6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橢圓 13">
              <a:extLst>
                <a:ext uri="{FF2B5EF4-FFF2-40B4-BE49-F238E27FC236}">
                  <a16:creationId xmlns="" xmlns:a16="http://schemas.microsoft.com/office/drawing/2014/main" id="{B6091696-09E8-49CB-A6F3-1A7CD2418CA0}"/>
                </a:ext>
              </a:extLst>
            </p:cNvPr>
            <p:cNvSpPr/>
            <p:nvPr/>
          </p:nvSpPr>
          <p:spPr>
            <a:xfrm>
              <a:off x="839806" y="4509120"/>
              <a:ext cx="247578" cy="218241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7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橢圓 14">
              <a:extLst>
                <a:ext uri="{FF2B5EF4-FFF2-40B4-BE49-F238E27FC236}">
                  <a16:creationId xmlns="" xmlns:a16="http://schemas.microsoft.com/office/drawing/2014/main" id="{5552F6D6-D8BF-4B9F-9683-E0EC58A25CBC}"/>
                </a:ext>
              </a:extLst>
            </p:cNvPr>
            <p:cNvSpPr/>
            <p:nvPr/>
          </p:nvSpPr>
          <p:spPr>
            <a:xfrm>
              <a:off x="827584" y="4883669"/>
              <a:ext cx="247578" cy="218241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8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橢圓 15">
              <a:extLst>
                <a:ext uri="{FF2B5EF4-FFF2-40B4-BE49-F238E27FC236}">
                  <a16:creationId xmlns="" xmlns:a16="http://schemas.microsoft.com/office/drawing/2014/main" id="{2A40C023-FB7C-48E2-B027-71BE36FE7687}"/>
                </a:ext>
              </a:extLst>
            </p:cNvPr>
            <p:cNvSpPr/>
            <p:nvPr/>
          </p:nvSpPr>
          <p:spPr>
            <a:xfrm>
              <a:off x="2261627" y="5589240"/>
              <a:ext cx="247578" cy="218241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9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8" name="橢圓 17">
              <a:extLst>
                <a:ext uri="{FF2B5EF4-FFF2-40B4-BE49-F238E27FC236}">
                  <a16:creationId xmlns="" xmlns:a16="http://schemas.microsoft.com/office/drawing/2014/main" id="{7B7AEF62-B4A6-42BC-9A7C-A966D7BAB8BB}"/>
                </a:ext>
              </a:extLst>
            </p:cNvPr>
            <p:cNvSpPr/>
            <p:nvPr/>
          </p:nvSpPr>
          <p:spPr>
            <a:xfrm>
              <a:off x="3276636" y="5589240"/>
              <a:ext cx="247578" cy="218241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="" xmlns:a16="http://schemas.microsoft.com/office/drawing/2014/main" id="{E0B58D84-6A76-4CBE-8511-EAEF77E34B01}"/>
                </a:ext>
              </a:extLst>
            </p:cNvPr>
            <p:cNvSpPr txBox="1"/>
            <p:nvPr/>
          </p:nvSpPr>
          <p:spPr>
            <a:xfrm>
              <a:off x="3184401" y="5513694"/>
              <a:ext cx="5569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10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矩形 33">
            <a:extLst>
              <a:ext uri="{FF2B5EF4-FFF2-40B4-BE49-F238E27FC236}">
                <a16:creationId xmlns="" xmlns:a16="http://schemas.microsoft.com/office/drawing/2014/main" id="{869D507C-67D4-4C61-8EF9-572E7F9CA63B}"/>
              </a:ext>
            </a:extLst>
          </p:cNvPr>
          <p:cNvSpPr/>
          <p:nvPr/>
        </p:nvSpPr>
        <p:spPr>
          <a:xfrm>
            <a:off x="5474443" y="1340768"/>
            <a:ext cx="3168351" cy="51578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Vaccination registration confirmed details </a:t>
            </a:r>
          </a:p>
          <a:p>
            <a:pPr marL="285750" indent="-28575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Time of registration</a:t>
            </a:r>
          </a:p>
          <a:p>
            <a:pPr>
              <a:lnSpc>
                <a:spcPts val="1700"/>
              </a:lnSpc>
            </a:pPr>
            <a:r>
              <a:rPr lang="en-US" altLang="zh-TW" sz="1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Please note that this registration indicates willingness to receive a vaccination and preferred vaccine brand. Vaccine shot </a:t>
            </a:r>
            <a:r>
              <a:rPr lang="en-US" altLang="zh-TW" sz="1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appointment </a:t>
            </a:r>
            <a:r>
              <a:rPr lang="en-US" altLang="zh-TW" sz="1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times will be announced by the CECC at a later date</a:t>
            </a:r>
          </a:p>
          <a:p>
            <a:pPr marL="285750" indent="-28575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5555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Registration No.</a:t>
            </a:r>
          </a:p>
          <a:p>
            <a:pPr marL="285750" indent="-28575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5555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Alien Residence Certificate No.</a:t>
            </a:r>
          </a:p>
          <a:p>
            <a:pPr marL="285750" indent="-28575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5555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Name</a:t>
            </a:r>
          </a:p>
          <a:p>
            <a:pPr marL="285750" indent="-28575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5555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Cell Phone No.</a:t>
            </a:r>
          </a:p>
          <a:p>
            <a:pPr marL="285750" indent="-28575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5555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Vaccination area</a:t>
            </a:r>
          </a:p>
          <a:p>
            <a:pPr marL="285750" indent="-28575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5555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Vaccine brand</a:t>
            </a:r>
          </a:p>
          <a:p>
            <a:pPr marL="285750" indent="-28575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5555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Change registration</a:t>
            </a:r>
          </a:p>
          <a:p>
            <a:pPr>
              <a:lnSpc>
                <a:spcPts val="2000"/>
              </a:lnSpc>
            </a:pPr>
            <a:r>
              <a: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If the data provided is inaccurate please repeat the registration process</a:t>
            </a:r>
          </a:p>
          <a:p>
            <a:pPr marL="285750" indent="-285750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en-US" altLang="zh-TW" sz="1000" b="1" dirty="0">
                <a:solidFill>
                  <a:srgbClr val="5555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Cancel registration</a:t>
            </a:r>
          </a:p>
          <a:p>
            <a:pPr>
              <a:lnSpc>
                <a:spcPts val="2000"/>
              </a:lnSpc>
            </a:pPr>
            <a:r>
              <a: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If you change your mind and decide not to get vaccinated then please cancel your registration</a:t>
            </a:r>
            <a:endParaRPr lang="zh-TW" altLang="en-US" sz="1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8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Step 4 </a:t>
            </a:r>
            <a:r>
              <a:rPr lang="en-US" altLang="zh-TW" sz="2800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– Successful Registration </a:t>
            </a:r>
            <a:endParaRPr lang="zh-TW" altLang="en-US" sz="2800" b="1" dirty="0"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</p:txBody>
      </p:sp>
      <p:sp>
        <p:nvSpPr>
          <p:cNvPr id="4" name="框架 3">
            <a:extLst>
              <a:ext uri="{FF2B5EF4-FFF2-40B4-BE49-F238E27FC236}">
                <a16:creationId xmlns="" xmlns:a16="http://schemas.microsoft.com/office/drawing/2014/main" id="{432E7F80-20D7-4133-A509-C70FAA6BEE3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959"/>
            </a:avLst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橢圓 19">
            <a:extLst>
              <a:ext uri="{FF2B5EF4-FFF2-40B4-BE49-F238E27FC236}">
                <a16:creationId xmlns="" xmlns:a16="http://schemas.microsoft.com/office/drawing/2014/main" id="{8745236F-BAD6-448F-B1BA-94A454CCF9B7}"/>
              </a:ext>
            </a:extLst>
          </p:cNvPr>
          <p:cNvSpPr/>
          <p:nvPr/>
        </p:nvSpPr>
        <p:spPr>
          <a:xfrm>
            <a:off x="5508104" y="1383555"/>
            <a:ext cx="247578" cy="2331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1" name="橢圓 20">
            <a:extLst>
              <a:ext uri="{FF2B5EF4-FFF2-40B4-BE49-F238E27FC236}">
                <a16:creationId xmlns="" xmlns:a16="http://schemas.microsoft.com/office/drawing/2014/main" id="{82DF51F6-1A03-49AA-B455-09A45B7765EB}"/>
              </a:ext>
            </a:extLst>
          </p:cNvPr>
          <p:cNvSpPr/>
          <p:nvPr/>
        </p:nvSpPr>
        <p:spPr>
          <a:xfrm>
            <a:off x="5508104" y="1716358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2" name="橢圓 21">
            <a:extLst>
              <a:ext uri="{FF2B5EF4-FFF2-40B4-BE49-F238E27FC236}">
                <a16:creationId xmlns="" xmlns:a16="http://schemas.microsoft.com/office/drawing/2014/main" id="{FB14D9E6-6CBE-4534-9F39-91A1BD6A5757}"/>
              </a:ext>
            </a:extLst>
          </p:cNvPr>
          <p:cNvSpPr/>
          <p:nvPr/>
        </p:nvSpPr>
        <p:spPr>
          <a:xfrm>
            <a:off x="5508104" y="3078611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3" name="橢圓 22">
            <a:extLst>
              <a:ext uri="{FF2B5EF4-FFF2-40B4-BE49-F238E27FC236}">
                <a16:creationId xmlns="" xmlns:a16="http://schemas.microsoft.com/office/drawing/2014/main" id="{39634328-BE7A-4AF3-A973-568C6F5FEF3C}"/>
              </a:ext>
            </a:extLst>
          </p:cNvPr>
          <p:cNvSpPr/>
          <p:nvPr/>
        </p:nvSpPr>
        <p:spPr>
          <a:xfrm>
            <a:off x="5508104" y="3355373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4" name="橢圓 23">
            <a:extLst>
              <a:ext uri="{FF2B5EF4-FFF2-40B4-BE49-F238E27FC236}">
                <a16:creationId xmlns="" xmlns:a16="http://schemas.microsoft.com/office/drawing/2014/main" id="{4E2EDBCD-F9A4-4D3B-8729-30AD2A8A1136}"/>
              </a:ext>
            </a:extLst>
          </p:cNvPr>
          <p:cNvSpPr/>
          <p:nvPr/>
        </p:nvSpPr>
        <p:spPr>
          <a:xfrm>
            <a:off x="5508104" y="3622391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5" name="橢圓 24">
            <a:extLst>
              <a:ext uri="{FF2B5EF4-FFF2-40B4-BE49-F238E27FC236}">
                <a16:creationId xmlns="" xmlns:a16="http://schemas.microsoft.com/office/drawing/2014/main" id="{AB46F9F3-F35E-4FA0-9EAF-1B7F3BE3BC45}"/>
              </a:ext>
            </a:extLst>
          </p:cNvPr>
          <p:cNvSpPr/>
          <p:nvPr/>
        </p:nvSpPr>
        <p:spPr>
          <a:xfrm>
            <a:off x="5508104" y="3930839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6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="" xmlns:a16="http://schemas.microsoft.com/office/drawing/2014/main" id="{4A3AE06F-7A36-4E62-848A-2D0F8D31C889}"/>
              </a:ext>
            </a:extLst>
          </p:cNvPr>
          <p:cNvSpPr/>
          <p:nvPr/>
        </p:nvSpPr>
        <p:spPr>
          <a:xfrm>
            <a:off x="5508104" y="4229066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7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7" name="橢圓 26">
            <a:extLst>
              <a:ext uri="{FF2B5EF4-FFF2-40B4-BE49-F238E27FC236}">
                <a16:creationId xmlns="" xmlns:a16="http://schemas.microsoft.com/office/drawing/2014/main" id="{6769B4C0-A9C2-41C7-8F77-AB930745F35A}"/>
              </a:ext>
            </a:extLst>
          </p:cNvPr>
          <p:cNvSpPr/>
          <p:nvPr/>
        </p:nvSpPr>
        <p:spPr>
          <a:xfrm>
            <a:off x="5508104" y="4541799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8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pSp>
        <p:nvGrpSpPr>
          <p:cNvPr id="35" name="群組 34">
            <a:extLst>
              <a:ext uri="{FF2B5EF4-FFF2-40B4-BE49-F238E27FC236}">
                <a16:creationId xmlns="" xmlns:a16="http://schemas.microsoft.com/office/drawing/2014/main" id="{A3C3143B-752E-4ACE-900D-FF572758FDB4}"/>
              </a:ext>
            </a:extLst>
          </p:cNvPr>
          <p:cNvGrpSpPr/>
          <p:nvPr/>
        </p:nvGrpSpPr>
        <p:grpSpPr>
          <a:xfrm>
            <a:off x="5428918" y="5559964"/>
            <a:ext cx="432048" cy="369332"/>
            <a:chOff x="6006518" y="5939988"/>
            <a:chExt cx="432048" cy="369332"/>
          </a:xfrm>
        </p:grpSpPr>
        <p:sp>
          <p:nvSpPr>
            <p:cNvPr id="28" name="橢圓 27">
              <a:extLst>
                <a:ext uri="{FF2B5EF4-FFF2-40B4-BE49-F238E27FC236}">
                  <a16:creationId xmlns="" xmlns:a16="http://schemas.microsoft.com/office/drawing/2014/main" id="{2FB73728-182C-4ECA-9098-A4B0554352A3}"/>
                </a:ext>
              </a:extLst>
            </p:cNvPr>
            <p:cNvSpPr/>
            <p:nvPr/>
          </p:nvSpPr>
          <p:spPr>
            <a:xfrm>
              <a:off x="6093271" y="6015534"/>
              <a:ext cx="247578" cy="218241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</a:rPr>
                <a:t>9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橢圓 28">
              <a:extLst>
                <a:ext uri="{FF2B5EF4-FFF2-40B4-BE49-F238E27FC236}">
                  <a16:creationId xmlns="" xmlns:a16="http://schemas.microsoft.com/office/drawing/2014/main" id="{B9519BD0-1A5F-4899-8FED-88641321AE83}"/>
                </a:ext>
              </a:extLst>
            </p:cNvPr>
            <p:cNvSpPr/>
            <p:nvPr/>
          </p:nvSpPr>
          <p:spPr>
            <a:xfrm>
              <a:off x="6093271" y="6015534"/>
              <a:ext cx="247578" cy="218241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="" xmlns:a16="http://schemas.microsoft.com/office/drawing/2014/main" id="{309C4D59-9DCF-45EB-A84D-D93AE171193F}"/>
                </a:ext>
              </a:extLst>
            </p:cNvPr>
            <p:cNvSpPr txBox="1"/>
            <p:nvPr/>
          </p:nvSpPr>
          <p:spPr>
            <a:xfrm>
              <a:off x="6006518" y="593998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chemeClr val="bg1"/>
                  </a:solidFill>
                </a:rPr>
                <a:t>10</a:t>
              </a:r>
              <a:endParaRPr lang="zh-TW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橢圓 30">
            <a:extLst>
              <a:ext uri="{FF2B5EF4-FFF2-40B4-BE49-F238E27FC236}">
                <a16:creationId xmlns="" xmlns:a16="http://schemas.microsoft.com/office/drawing/2014/main" id="{8F993102-F9B1-487F-9635-DB64D2C29790}"/>
              </a:ext>
            </a:extLst>
          </p:cNvPr>
          <p:cNvSpPr/>
          <p:nvPr/>
        </p:nvSpPr>
        <p:spPr>
          <a:xfrm>
            <a:off x="5508104" y="4888251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9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32" name="圖片 31">
            <a:extLst>
              <a:ext uri="{FF2B5EF4-FFF2-40B4-BE49-F238E27FC236}">
                <a16:creationId xmlns="" xmlns:a16="http://schemas.microsoft.com/office/drawing/2014/main" id="{61697329-B6CB-4DA6-89E9-F0F25FB892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99154"/>
            <a:ext cx="1936603" cy="576709"/>
          </a:xfrm>
          <a:prstGeom prst="rect">
            <a:avLst/>
          </a:prstGeom>
        </p:spPr>
      </p:pic>
      <p:sp>
        <p:nvSpPr>
          <p:cNvPr id="36" name="文字方塊 35">
            <a:extLst>
              <a:ext uri="{FF2B5EF4-FFF2-40B4-BE49-F238E27FC236}">
                <a16:creationId xmlns="" xmlns:a16="http://schemas.microsoft.com/office/drawing/2014/main" id="{1B73B233-3D01-4CC1-90E0-E77D827D2BF7}"/>
              </a:ext>
            </a:extLst>
          </p:cNvPr>
          <p:cNvSpPr txBox="1"/>
          <p:nvPr/>
        </p:nvSpPr>
        <p:spPr>
          <a:xfrm>
            <a:off x="0" y="6535811"/>
            <a:ext cx="327962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資料來源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中央流行疫情指揮中心</a:t>
            </a:r>
          </a:p>
        </p:txBody>
      </p:sp>
      <p:sp>
        <p:nvSpPr>
          <p:cNvPr id="37" name="文字方塊 36">
            <a:extLst>
              <a:ext uri="{FF2B5EF4-FFF2-40B4-BE49-F238E27FC236}">
                <a16:creationId xmlns="" xmlns:a16="http://schemas.microsoft.com/office/drawing/2014/main" id="{A73176A2-637F-46A5-9A5C-B8983FEC37C8}"/>
              </a:ext>
            </a:extLst>
          </p:cNvPr>
          <p:cNvSpPr txBox="1"/>
          <p:nvPr/>
        </p:nvSpPr>
        <p:spPr>
          <a:xfrm>
            <a:off x="8373080" y="6214488"/>
            <a:ext cx="4675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6</a:t>
            </a:r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1735586" y="5229200"/>
            <a:ext cx="1036214" cy="26542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7325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mobile-01.png" descr="mobile-01.png">
            <a:extLst>
              <a:ext uri="{FF2B5EF4-FFF2-40B4-BE49-F238E27FC236}">
                <a16:creationId xmlns="" xmlns:a16="http://schemas.microsoft.com/office/drawing/2014/main" id="{DBFB08EF-1243-4056-AED8-41902D1642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" b="41192"/>
          <a:stretch/>
        </p:blipFill>
        <p:spPr>
          <a:xfrm>
            <a:off x="466876" y="2064327"/>
            <a:ext cx="3814418" cy="451903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框架 3">
            <a:extLst>
              <a:ext uri="{FF2B5EF4-FFF2-40B4-BE49-F238E27FC236}">
                <a16:creationId xmlns="" xmlns:a16="http://schemas.microsoft.com/office/drawing/2014/main" id="{432E7F80-20D7-4133-A509-C70FAA6BEE3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959"/>
            </a:avLst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32" name="圖片 31">
            <a:extLst>
              <a:ext uri="{FF2B5EF4-FFF2-40B4-BE49-F238E27FC236}">
                <a16:creationId xmlns="" xmlns:a16="http://schemas.microsoft.com/office/drawing/2014/main" id="{61697329-B6CB-4DA6-89E9-F0F25FB892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99154"/>
            <a:ext cx="1936603" cy="576709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="" xmlns:a16="http://schemas.microsoft.com/office/drawing/2014/main" id="{7CF3E429-F757-4BD8-AED3-E953A7BCDEA1}"/>
              </a:ext>
            </a:extLst>
          </p:cNvPr>
          <p:cNvSpPr/>
          <p:nvPr/>
        </p:nvSpPr>
        <p:spPr>
          <a:xfrm>
            <a:off x="4659437" y="4786493"/>
            <a:ext cx="365697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National Health Insurance cards can be used to select a vaccination location and time period using appointment booking machines at convenience stores, pharmacies or health centers</a:t>
            </a:r>
          </a:p>
        </p:txBody>
      </p:sp>
      <p:sp>
        <p:nvSpPr>
          <p:cNvPr id="37" name="矩形: 圓角 36">
            <a:extLst>
              <a:ext uri="{FF2B5EF4-FFF2-40B4-BE49-F238E27FC236}">
                <a16:creationId xmlns="" xmlns:a16="http://schemas.microsoft.com/office/drawing/2014/main" id="{2306BE35-C07F-4206-8152-F898A06209AA}"/>
              </a:ext>
            </a:extLst>
          </p:cNvPr>
          <p:cNvSpPr/>
          <p:nvPr/>
        </p:nvSpPr>
        <p:spPr>
          <a:xfrm>
            <a:off x="4649065" y="2050398"/>
            <a:ext cx="1224000" cy="468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b="1" dirty="0">
                <a:solidFill>
                  <a:schemeClr val="tx1"/>
                </a:solidFill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Online Booking </a:t>
            </a:r>
          </a:p>
        </p:txBody>
      </p:sp>
      <p:sp>
        <p:nvSpPr>
          <p:cNvPr id="38" name="矩形: 圓角 37">
            <a:extLst>
              <a:ext uri="{FF2B5EF4-FFF2-40B4-BE49-F238E27FC236}">
                <a16:creationId xmlns="" xmlns:a16="http://schemas.microsoft.com/office/drawing/2014/main" id="{AE6FA98C-C3C5-4424-AC07-2D7CF638B587}"/>
              </a:ext>
            </a:extLst>
          </p:cNvPr>
          <p:cNvSpPr/>
          <p:nvPr/>
        </p:nvSpPr>
        <p:spPr>
          <a:xfrm>
            <a:off x="4649065" y="4074944"/>
            <a:ext cx="1213628" cy="4689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b="1" dirty="0">
                <a:solidFill>
                  <a:schemeClr val="tx1"/>
                </a:solidFill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In Person Booking</a:t>
            </a:r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9F59258D-6D15-4A4C-9504-496403E03592}"/>
              </a:ext>
            </a:extLst>
          </p:cNvPr>
          <p:cNvSpPr/>
          <p:nvPr/>
        </p:nvSpPr>
        <p:spPr>
          <a:xfrm>
            <a:off x="4610178" y="2843233"/>
            <a:ext cx="39289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Go to the 1922.gov.tw website and select the location where you would like to receive the vaccine shot and </a:t>
            </a:r>
            <a:r>
              <a:rPr lang="en-US" altLang="zh-TW" sz="1400" b="1" dirty="0" smtClean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preferred brand </a:t>
            </a:r>
            <a:r>
              <a:rPr lang="en-US" altLang="zh-TW" sz="14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of vaccine</a:t>
            </a:r>
          </a:p>
        </p:txBody>
      </p:sp>
      <p:sp>
        <p:nvSpPr>
          <p:cNvPr id="40" name="圓角矩形">
            <a:extLst>
              <a:ext uri="{FF2B5EF4-FFF2-40B4-BE49-F238E27FC236}">
                <a16:creationId xmlns="" xmlns:a16="http://schemas.microsoft.com/office/drawing/2014/main" id="{099AFA30-DD51-43A4-BB22-4CF85AA832C1}"/>
              </a:ext>
            </a:extLst>
          </p:cNvPr>
          <p:cNvSpPr/>
          <p:nvPr/>
        </p:nvSpPr>
        <p:spPr>
          <a:xfrm>
            <a:off x="890354" y="3263415"/>
            <a:ext cx="2941499" cy="2757873"/>
          </a:xfrm>
          <a:prstGeom prst="roundRect">
            <a:avLst>
              <a:gd name="adj" fmla="val 392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22191" tIns="22191" rIns="22191" bIns="22191" anchor="ctr"/>
          <a:lstStyle/>
          <a:p>
            <a:r>
              <a:rPr lang="en-US" altLang="zh-TW" sz="4800" b="1" dirty="0"/>
              <a:t>1922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COVID-19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公費疫苗登記序號：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0000000000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，請於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-O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選擇您所登記接種地點：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之接種站進行預約接種登記。</a:t>
            </a:r>
          </a:p>
          <a:p>
            <a:endParaRPr dirty="0"/>
          </a:p>
        </p:txBody>
      </p:sp>
      <p:sp>
        <p:nvSpPr>
          <p:cNvPr id="41" name="矩形: 圓角 40">
            <a:extLst>
              <a:ext uri="{FF2B5EF4-FFF2-40B4-BE49-F238E27FC236}">
                <a16:creationId xmlns="" xmlns:a16="http://schemas.microsoft.com/office/drawing/2014/main" id="{68124DCF-50BD-4A32-B8AD-673F5FB5EE0B}"/>
              </a:ext>
            </a:extLst>
          </p:cNvPr>
          <p:cNvSpPr/>
          <p:nvPr/>
        </p:nvSpPr>
        <p:spPr>
          <a:xfrm>
            <a:off x="729564" y="696829"/>
            <a:ext cx="7809567" cy="8054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The 1922 Hotline will send a text notification to those who </a:t>
            </a:r>
            <a:r>
              <a:rPr lang="en-US" altLang="zh-TW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are eligible to </a:t>
            </a:r>
            <a:r>
              <a:rPr lang="en-US" altLang="zh-TW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receive a vaccine shot</a:t>
            </a:r>
            <a:endParaRPr lang="zh-TW" altLang="en-US" b="1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2" name="矩形: 圓角 41">
            <a:extLst>
              <a:ext uri="{FF2B5EF4-FFF2-40B4-BE49-F238E27FC236}">
                <a16:creationId xmlns="" xmlns:a16="http://schemas.microsoft.com/office/drawing/2014/main" id="{88967DC7-E1B3-4249-AA76-D066727DE2EE}"/>
              </a:ext>
            </a:extLst>
          </p:cNvPr>
          <p:cNvSpPr/>
          <p:nvPr/>
        </p:nvSpPr>
        <p:spPr>
          <a:xfrm>
            <a:off x="482456" y="566451"/>
            <a:ext cx="360041" cy="34155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44" name="文字方塊 43">
            <a:extLst>
              <a:ext uri="{FF2B5EF4-FFF2-40B4-BE49-F238E27FC236}">
                <a16:creationId xmlns="" xmlns:a16="http://schemas.microsoft.com/office/drawing/2014/main" id="{32034626-7984-4BCE-9305-B86D1FE0AE82}"/>
              </a:ext>
            </a:extLst>
          </p:cNvPr>
          <p:cNvSpPr txBox="1"/>
          <p:nvPr/>
        </p:nvSpPr>
        <p:spPr>
          <a:xfrm>
            <a:off x="8373080" y="6214488"/>
            <a:ext cx="4675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7</a:t>
            </a:r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="" xmlns:a16="http://schemas.microsoft.com/office/drawing/2014/main" id="{0C645F00-9B61-47ED-B547-5F6261414522}"/>
              </a:ext>
            </a:extLst>
          </p:cNvPr>
          <p:cNvSpPr txBox="1"/>
          <p:nvPr/>
        </p:nvSpPr>
        <p:spPr>
          <a:xfrm>
            <a:off x="0" y="6535811"/>
            <a:ext cx="435597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Source: Central Epidemic Command Center</a:t>
            </a:r>
            <a:endParaRPr lang="zh-TW" altLang="en-US" sz="1400" dirty="0"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83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="" xmlns:a16="http://schemas.microsoft.com/office/drawing/2014/main" id="{36B6A568-2CBC-481A-905F-8814889D19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6596"/>
          <a:stretch/>
        </p:blipFill>
        <p:spPr>
          <a:xfrm>
            <a:off x="766791" y="1915038"/>
            <a:ext cx="4031670" cy="4221197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20072" y="2984378"/>
            <a:ext cx="3466728" cy="314178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altLang="zh-TW" sz="14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Booking a </a:t>
            </a:r>
            <a:r>
              <a:rPr lang="en-US" altLang="zh-TW" sz="1400" b="1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vaccine shot</a:t>
            </a:r>
            <a:endParaRPr lang="en-US" altLang="zh-TW" sz="1400" b="1" dirty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r>
              <a:rPr lang="en-US" altLang="zh-TW" sz="14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Time</a:t>
            </a:r>
          </a:p>
          <a:p>
            <a:r>
              <a:rPr lang="en-US" altLang="zh-TW" sz="14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How to sign in</a:t>
            </a:r>
          </a:p>
          <a:p>
            <a:pPr marL="265113" indent="0">
              <a:buNone/>
            </a:pPr>
            <a:r>
              <a:rPr lang="en-US" altLang="zh-TW" sz="1400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National Health Insurance card No. + Registration password</a:t>
            </a:r>
          </a:p>
          <a:p>
            <a:pPr marL="265113" indent="0">
              <a:buNone/>
            </a:pPr>
            <a:r>
              <a:rPr lang="en-US" altLang="zh-TW" sz="1400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Health Insurance APP + OTP authentication code</a:t>
            </a:r>
          </a:p>
          <a:p>
            <a:pPr marL="0" indent="0">
              <a:buNone/>
            </a:pPr>
            <a:endParaRPr lang="en-US" altLang="zh-TW" sz="1400" dirty="0"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  <a:p>
            <a:r>
              <a:rPr lang="en-US" altLang="zh-TW" sz="14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Click “Book Vaccine Shot”</a:t>
            </a:r>
            <a:endParaRPr lang="zh-TW" altLang="en-US" sz="1400" b="1" dirty="0"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469746" y="4993480"/>
            <a:ext cx="1368152" cy="749697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框架 6">
            <a:extLst>
              <a:ext uri="{FF2B5EF4-FFF2-40B4-BE49-F238E27FC236}">
                <a16:creationId xmlns="" xmlns:a16="http://schemas.microsoft.com/office/drawing/2014/main" id="{42DD13B1-6C96-42F8-8B03-3486FEB25890}"/>
              </a:ext>
            </a:extLst>
          </p:cNvPr>
          <p:cNvSpPr/>
          <p:nvPr/>
        </p:nvSpPr>
        <p:spPr>
          <a:xfrm>
            <a:off x="-30148" y="0"/>
            <a:ext cx="9144000" cy="6858000"/>
          </a:xfrm>
          <a:prstGeom prst="frame">
            <a:avLst>
              <a:gd name="adj1" fmla="val 4959"/>
            </a:avLst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="" xmlns:a16="http://schemas.microsoft.com/office/drawing/2014/main" id="{112CA32F-91A1-42DE-8FA2-23C3FF270F0E}"/>
              </a:ext>
            </a:extLst>
          </p:cNvPr>
          <p:cNvSpPr/>
          <p:nvPr/>
        </p:nvSpPr>
        <p:spPr>
          <a:xfrm>
            <a:off x="2030847" y="2216549"/>
            <a:ext cx="247578" cy="2331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="" xmlns:a16="http://schemas.microsoft.com/office/drawing/2014/main" id="{765A156F-D808-4484-976C-91771AC33424}"/>
              </a:ext>
            </a:extLst>
          </p:cNvPr>
          <p:cNvSpPr/>
          <p:nvPr/>
        </p:nvSpPr>
        <p:spPr>
          <a:xfrm>
            <a:off x="701217" y="2766137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="" xmlns:a16="http://schemas.microsoft.com/office/drawing/2014/main" id="{7D455FFD-6AAD-4353-8CAA-0FCA345BC2E8}"/>
              </a:ext>
            </a:extLst>
          </p:cNvPr>
          <p:cNvSpPr/>
          <p:nvPr/>
        </p:nvSpPr>
        <p:spPr>
          <a:xfrm>
            <a:off x="1701414" y="4283345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="" xmlns:a16="http://schemas.microsoft.com/office/drawing/2014/main" id="{D8FD92C8-ABC6-4F30-917E-9F0CF42C3834}"/>
              </a:ext>
            </a:extLst>
          </p:cNvPr>
          <p:cNvSpPr/>
          <p:nvPr/>
        </p:nvSpPr>
        <p:spPr>
          <a:xfrm>
            <a:off x="5220072" y="2996952"/>
            <a:ext cx="247578" cy="2331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="" xmlns:a16="http://schemas.microsoft.com/office/drawing/2014/main" id="{C47608E2-9FF9-4220-9A99-04ADC781CB8E}"/>
              </a:ext>
            </a:extLst>
          </p:cNvPr>
          <p:cNvSpPr/>
          <p:nvPr/>
        </p:nvSpPr>
        <p:spPr>
          <a:xfrm>
            <a:off x="5220072" y="3295680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0" name="橢圓 19">
            <a:extLst>
              <a:ext uri="{FF2B5EF4-FFF2-40B4-BE49-F238E27FC236}">
                <a16:creationId xmlns="" xmlns:a16="http://schemas.microsoft.com/office/drawing/2014/main" id="{7FDC4128-7524-4899-967E-B22462D62607}"/>
              </a:ext>
            </a:extLst>
          </p:cNvPr>
          <p:cNvSpPr/>
          <p:nvPr/>
        </p:nvSpPr>
        <p:spPr>
          <a:xfrm>
            <a:off x="5220072" y="3570799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1" name="橢圓 20">
            <a:extLst>
              <a:ext uri="{FF2B5EF4-FFF2-40B4-BE49-F238E27FC236}">
                <a16:creationId xmlns="" xmlns:a16="http://schemas.microsoft.com/office/drawing/2014/main" id="{BE5883B9-6928-47E2-A7E1-F2A58E92A02C}"/>
              </a:ext>
            </a:extLst>
          </p:cNvPr>
          <p:cNvSpPr/>
          <p:nvPr/>
        </p:nvSpPr>
        <p:spPr>
          <a:xfrm>
            <a:off x="5220072" y="4941168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7" name="圖片 16">
            <a:extLst>
              <a:ext uri="{FF2B5EF4-FFF2-40B4-BE49-F238E27FC236}">
                <a16:creationId xmlns="" xmlns:a16="http://schemas.microsoft.com/office/drawing/2014/main" id="{9C8EE448-E626-4355-BADF-37DE857A24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99154"/>
            <a:ext cx="1936603" cy="576709"/>
          </a:xfrm>
          <a:prstGeom prst="rect">
            <a:avLst/>
          </a:prstGeom>
        </p:spPr>
      </p:pic>
      <p:sp>
        <p:nvSpPr>
          <p:cNvPr id="23" name="文字方塊 22">
            <a:extLst>
              <a:ext uri="{FF2B5EF4-FFF2-40B4-BE49-F238E27FC236}">
                <a16:creationId xmlns="" xmlns:a16="http://schemas.microsoft.com/office/drawing/2014/main" id="{54094E05-C1BA-4153-B555-0792B50AD67E}"/>
              </a:ext>
            </a:extLst>
          </p:cNvPr>
          <p:cNvSpPr txBox="1"/>
          <p:nvPr/>
        </p:nvSpPr>
        <p:spPr>
          <a:xfrm>
            <a:off x="0" y="6535811"/>
            <a:ext cx="327962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資料來源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中央流行疫情指揮中心</a:t>
            </a:r>
          </a:p>
        </p:txBody>
      </p:sp>
      <p:sp>
        <p:nvSpPr>
          <p:cNvPr id="25" name="標題 1">
            <a:extLst>
              <a:ext uri="{FF2B5EF4-FFF2-40B4-BE49-F238E27FC236}">
                <a16:creationId xmlns="" xmlns:a16="http://schemas.microsoft.com/office/drawing/2014/main" id="{4699DF60-F7DC-4477-80D2-04C18EF97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897" y="386019"/>
            <a:ext cx="6915913" cy="1143000"/>
          </a:xfrm>
        </p:spPr>
        <p:txBody>
          <a:bodyPr>
            <a:normAutofit/>
          </a:bodyPr>
          <a:lstStyle/>
          <a:p>
            <a:r>
              <a:rPr lang="en-US" altLang="zh-TW" sz="2800" b="1" dirty="0">
                <a:latin typeface="微軟正黑體" pitchFamily="34" charset="-120"/>
                <a:ea typeface="微軟正黑體" pitchFamily="34" charset="-120"/>
              </a:rPr>
              <a:t>Step 1 – Click Booking a Vaccine Shot</a:t>
            </a:r>
            <a:endParaRPr lang="zh-TW" altLang="en-US" sz="2800" b="1" dirty="0"/>
          </a:p>
        </p:txBody>
      </p:sp>
      <p:sp>
        <p:nvSpPr>
          <p:cNvPr id="24" name="矩形: 圓角 23">
            <a:extLst>
              <a:ext uri="{FF2B5EF4-FFF2-40B4-BE49-F238E27FC236}">
                <a16:creationId xmlns="" xmlns:a16="http://schemas.microsoft.com/office/drawing/2014/main" id="{884EA536-CC7D-443F-8C7B-F977E8E78840}"/>
              </a:ext>
            </a:extLst>
          </p:cNvPr>
          <p:cNvSpPr/>
          <p:nvPr/>
        </p:nvSpPr>
        <p:spPr>
          <a:xfrm>
            <a:off x="688238" y="667768"/>
            <a:ext cx="1249508" cy="119675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Booking a Vaccine Shot</a:t>
            </a:r>
            <a:endParaRPr lang="zh-TW" altLang="en-US" sz="1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矩形: 圓角 27">
            <a:extLst>
              <a:ext uri="{FF2B5EF4-FFF2-40B4-BE49-F238E27FC236}">
                <a16:creationId xmlns="" xmlns:a16="http://schemas.microsoft.com/office/drawing/2014/main" id="{51036BFB-8648-414A-B6A5-7AE6EFB11286}"/>
              </a:ext>
            </a:extLst>
          </p:cNvPr>
          <p:cNvSpPr/>
          <p:nvPr/>
        </p:nvSpPr>
        <p:spPr>
          <a:xfrm>
            <a:off x="519468" y="528998"/>
            <a:ext cx="360041" cy="34155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29" name="橢圓 28">
            <a:extLst>
              <a:ext uri="{FF2B5EF4-FFF2-40B4-BE49-F238E27FC236}">
                <a16:creationId xmlns="" xmlns:a16="http://schemas.microsoft.com/office/drawing/2014/main" id="{FDB8D04C-9C27-482C-B7A0-934C25837A44}"/>
              </a:ext>
            </a:extLst>
          </p:cNvPr>
          <p:cNvSpPr/>
          <p:nvPr/>
        </p:nvSpPr>
        <p:spPr>
          <a:xfrm>
            <a:off x="1907058" y="5150087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pSp>
        <p:nvGrpSpPr>
          <p:cNvPr id="30" name="群組 29">
            <a:extLst>
              <a:ext uri="{FF2B5EF4-FFF2-40B4-BE49-F238E27FC236}">
                <a16:creationId xmlns="" xmlns:a16="http://schemas.microsoft.com/office/drawing/2014/main" id="{9F427A32-03A5-4265-A820-7557D5ECB08B}"/>
              </a:ext>
            </a:extLst>
          </p:cNvPr>
          <p:cNvGrpSpPr/>
          <p:nvPr/>
        </p:nvGrpSpPr>
        <p:grpSpPr>
          <a:xfrm>
            <a:off x="4870376" y="2036193"/>
            <a:ext cx="3672000" cy="432610"/>
            <a:chOff x="-2412775" y="5957333"/>
            <a:chExt cx="4248472" cy="432610"/>
          </a:xfrm>
        </p:grpSpPr>
        <p:sp>
          <p:nvSpPr>
            <p:cNvPr id="31" name="矩形: 圓角 30">
              <a:extLst>
                <a:ext uri="{FF2B5EF4-FFF2-40B4-BE49-F238E27FC236}">
                  <a16:creationId xmlns="" xmlns:a16="http://schemas.microsoft.com/office/drawing/2014/main" id="{2DDF6EB0-3F66-413C-BEE4-9DCB85D52AB7}"/>
                </a:ext>
              </a:extLst>
            </p:cNvPr>
            <p:cNvSpPr/>
            <p:nvPr/>
          </p:nvSpPr>
          <p:spPr>
            <a:xfrm>
              <a:off x="-2412775" y="5957333"/>
              <a:ext cx="4248472" cy="432610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32" name="矩形 31">
              <a:extLst>
                <a:ext uri="{FF2B5EF4-FFF2-40B4-BE49-F238E27FC236}">
                  <a16:creationId xmlns="" xmlns:a16="http://schemas.microsoft.com/office/drawing/2014/main" id="{70FE5BB1-D332-4033-819F-D943F9EE75C9}"/>
                </a:ext>
              </a:extLst>
            </p:cNvPr>
            <p:cNvSpPr/>
            <p:nvPr/>
          </p:nvSpPr>
          <p:spPr>
            <a:xfrm>
              <a:off x="-2259896" y="5989833"/>
              <a:ext cx="31230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000" dirty="0">
                  <a:latin typeface="微軟正黑體" pitchFamily="34" charset="-120"/>
                  <a:ea typeface="微軟正黑體" pitchFamily="34" charset="-120"/>
                  <a:hlinkClick r:id="rId4"/>
                </a:rPr>
                <a:t>https://1922.gov.tw/vas/</a:t>
              </a:r>
              <a:endParaRPr lang="en-US" altLang="zh-TW" sz="20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3" name="箭號: 五邊形 32">
              <a:extLst>
                <a:ext uri="{FF2B5EF4-FFF2-40B4-BE49-F238E27FC236}">
                  <a16:creationId xmlns="" xmlns:a16="http://schemas.microsoft.com/office/drawing/2014/main" id="{98B24ADD-4A74-418E-B634-06DC3847A447}"/>
                </a:ext>
              </a:extLst>
            </p:cNvPr>
            <p:cNvSpPr/>
            <p:nvPr/>
          </p:nvSpPr>
          <p:spPr>
            <a:xfrm rot="13907536">
              <a:off x="1479500" y="6255483"/>
              <a:ext cx="180000" cy="3600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34" name="橢圓 33">
              <a:extLst>
                <a:ext uri="{FF2B5EF4-FFF2-40B4-BE49-F238E27FC236}">
                  <a16:creationId xmlns="" xmlns:a16="http://schemas.microsoft.com/office/drawing/2014/main" id="{1CB8626C-61E5-4B58-A3B8-3120DE5685A3}"/>
                </a:ext>
              </a:extLst>
            </p:cNvPr>
            <p:cNvSpPr/>
            <p:nvPr/>
          </p:nvSpPr>
          <p:spPr>
            <a:xfrm>
              <a:off x="1282959" y="6013424"/>
              <a:ext cx="252000" cy="216000"/>
            </a:xfrm>
            <a:prstGeom prst="ellipse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</p:grpSp>
      <p:sp>
        <p:nvSpPr>
          <p:cNvPr id="35" name="文字方塊 34">
            <a:extLst>
              <a:ext uri="{FF2B5EF4-FFF2-40B4-BE49-F238E27FC236}">
                <a16:creationId xmlns="" xmlns:a16="http://schemas.microsoft.com/office/drawing/2014/main" id="{8745B38F-5652-46EA-A7FE-496C78D5E1AF}"/>
              </a:ext>
            </a:extLst>
          </p:cNvPr>
          <p:cNvSpPr txBox="1"/>
          <p:nvPr/>
        </p:nvSpPr>
        <p:spPr>
          <a:xfrm>
            <a:off x="8373080" y="6214488"/>
            <a:ext cx="4675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8</a:t>
            </a:r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00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="" xmlns:a16="http://schemas.microsoft.com/office/drawing/2014/main" id="{3FC6E8EC-4B8E-4760-894D-8055360071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33751"/>
          <a:stretch/>
        </p:blipFill>
        <p:spPr>
          <a:xfrm>
            <a:off x="375756" y="2286080"/>
            <a:ext cx="4507278" cy="295493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44900" y="2722143"/>
            <a:ext cx="3466728" cy="137601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altLang="zh-TW" sz="14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National Health Insurance card + Registration password </a:t>
            </a:r>
          </a:p>
          <a:p>
            <a:r>
              <a:rPr lang="en-US" altLang="zh-TW" sz="14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Health Insurance APP + OTP authentication code</a:t>
            </a:r>
            <a:endParaRPr lang="en-US" altLang="zh-TW" sz="1400" dirty="0"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  <a:p>
            <a:r>
              <a:rPr lang="en-US" altLang="zh-TW" sz="14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Select “Book Vaccine Shot”</a:t>
            </a:r>
            <a:endParaRPr lang="zh-TW" altLang="en-US" sz="1400" b="1" dirty="0"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</p:txBody>
      </p:sp>
      <p:sp>
        <p:nvSpPr>
          <p:cNvPr id="7" name="框架 6">
            <a:extLst>
              <a:ext uri="{FF2B5EF4-FFF2-40B4-BE49-F238E27FC236}">
                <a16:creationId xmlns="" xmlns:a16="http://schemas.microsoft.com/office/drawing/2014/main" id="{42DD13B1-6C96-42F8-8B03-3486FEB25890}"/>
              </a:ext>
            </a:extLst>
          </p:cNvPr>
          <p:cNvSpPr/>
          <p:nvPr/>
        </p:nvSpPr>
        <p:spPr>
          <a:xfrm>
            <a:off x="-30148" y="0"/>
            <a:ext cx="9144000" cy="6858000"/>
          </a:xfrm>
          <a:prstGeom prst="frame">
            <a:avLst>
              <a:gd name="adj1" fmla="val 4959"/>
            </a:avLst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="" xmlns:a16="http://schemas.microsoft.com/office/drawing/2014/main" id="{112CA32F-91A1-42DE-8FA2-23C3FF270F0E}"/>
              </a:ext>
            </a:extLst>
          </p:cNvPr>
          <p:cNvSpPr/>
          <p:nvPr/>
        </p:nvSpPr>
        <p:spPr>
          <a:xfrm>
            <a:off x="683568" y="2722143"/>
            <a:ext cx="247578" cy="2331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="" xmlns:a16="http://schemas.microsoft.com/office/drawing/2014/main" id="{765A156F-D808-4484-976C-91771AC33424}"/>
              </a:ext>
            </a:extLst>
          </p:cNvPr>
          <p:cNvSpPr/>
          <p:nvPr/>
        </p:nvSpPr>
        <p:spPr>
          <a:xfrm>
            <a:off x="2914283" y="2737002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3" name="橢圓 12">
            <a:extLst>
              <a:ext uri="{FF2B5EF4-FFF2-40B4-BE49-F238E27FC236}">
                <a16:creationId xmlns="" xmlns:a16="http://schemas.microsoft.com/office/drawing/2014/main" id="{7D455FFD-6AAD-4353-8CAA-0FCA345BC2E8}"/>
              </a:ext>
            </a:extLst>
          </p:cNvPr>
          <p:cNvSpPr/>
          <p:nvPr/>
        </p:nvSpPr>
        <p:spPr>
          <a:xfrm>
            <a:off x="755567" y="4478028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橢圓 17">
            <a:extLst>
              <a:ext uri="{FF2B5EF4-FFF2-40B4-BE49-F238E27FC236}">
                <a16:creationId xmlns="" xmlns:a16="http://schemas.microsoft.com/office/drawing/2014/main" id="{D8FD92C8-ABC6-4F30-917E-9F0CF42C3834}"/>
              </a:ext>
            </a:extLst>
          </p:cNvPr>
          <p:cNvSpPr/>
          <p:nvPr/>
        </p:nvSpPr>
        <p:spPr>
          <a:xfrm>
            <a:off x="5144900" y="2722142"/>
            <a:ext cx="247578" cy="2331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1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="" xmlns:a16="http://schemas.microsoft.com/office/drawing/2014/main" id="{C47608E2-9FF9-4220-9A99-04ADC781CB8E}"/>
              </a:ext>
            </a:extLst>
          </p:cNvPr>
          <p:cNvSpPr/>
          <p:nvPr/>
        </p:nvSpPr>
        <p:spPr>
          <a:xfrm>
            <a:off x="5144900" y="3212976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0" name="橢圓 19">
            <a:extLst>
              <a:ext uri="{FF2B5EF4-FFF2-40B4-BE49-F238E27FC236}">
                <a16:creationId xmlns="" xmlns:a16="http://schemas.microsoft.com/office/drawing/2014/main" id="{7FDC4128-7524-4899-967E-B22462D62607}"/>
              </a:ext>
            </a:extLst>
          </p:cNvPr>
          <p:cNvSpPr/>
          <p:nvPr/>
        </p:nvSpPr>
        <p:spPr>
          <a:xfrm>
            <a:off x="5153369" y="3714815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17" name="圖片 16">
            <a:extLst>
              <a:ext uri="{FF2B5EF4-FFF2-40B4-BE49-F238E27FC236}">
                <a16:creationId xmlns="" xmlns:a16="http://schemas.microsoft.com/office/drawing/2014/main" id="{9C8EE448-E626-4355-BADF-37DE857A24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99154"/>
            <a:ext cx="1936603" cy="576709"/>
          </a:xfrm>
          <a:prstGeom prst="rect">
            <a:avLst/>
          </a:prstGeom>
        </p:spPr>
      </p:pic>
      <p:sp>
        <p:nvSpPr>
          <p:cNvPr id="25" name="標題 1">
            <a:extLst>
              <a:ext uri="{FF2B5EF4-FFF2-40B4-BE49-F238E27FC236}">
                <a16:creationId xmlns="" xmlns:a16="http://schemas.microsoft.com/office/drawing/2014/main" id="{4699DF60-F7DC-4477-80D2-04C18EF97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81" y="386019"/>
            <a:ext cx="8502291" cy="1143000"/>
          </a:xfrm>
        </p:spPr>
        <p:txBody>
          <a:bodyPr>
            <a:normAutofit/>
          </a:bodyPr>
          <a:lstStyle/>
          <a:p>
            <a:r>
              <a:rPr lang="en-US" altLang="zh-TW" sz="2800" b="1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 Step 2 –  Select Vaccine Shot Booking Method</a:t>
            </a:r>
            <a:endParaRPr lang="zh-TW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9AAB8DCB-D07B-4E3F-BAF4-4759D185C74D}"/>
              </a:ext>
            </a:extLst>
          </p:cNvPr>
          <p:cNvSpPr/>
          <p:nvPr/>
        </p:nvSpPr>
        <p:spPr>
          <a:xfrm>
            <a:off x="5132596" y="2132856"/>
            <a:ext cx="3621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You will need a National Health Insurance card and a card reader</a:t>
            </a:r>
            <a:endParaRPr lang="zh-TW" altLang="en-US" sz="1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5" name="橢圓 34">
            <a:extLst>
              <a:ext uri="{FF2B5EF4-FFF2-40B4-BE49-F238E27FC236}">
                <a16:creationId xmlns="" xmlns:a16="http://schemas.microsoft.com/office/drawing/2014/main" id="{402F6EB3-C7CB-4E07-899B-7E4D5C6BCDA3}"/>
              </a:ext>
            </a:extLst>
          </p:cNvPr>
          <p:cNvSpPr/>
          <p:nvPr/>
        </p:nvSpPr>
        <p:spPr>
          <a:xfrm>
            <a:off x="3038072" y="4486585"/>
            <a:ext cx="247578" cy="21824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37" name="圖片 36">
            <a:extLst>
              <a:ext uri="{FF2B5EF4-FFF2-40B4-BE49-F238E27FC236}">
                <a16:creationId xmlns="" xmlns:a16="http://schemas.microsoft.com/office/drawing/2014/main" id="{04F90B61-784F-4C2F-B8A8-9053EC1E585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8259" y="4098154"/>
            <a:ext cx="3415371" cy="1796712"/>
          </a:xfrm>
          <a:prstGeom prst="rect">
            <a:avLst/>
          </a:prstGeom>
        </p:spPr>
      </p:pic>
      <p:sp>
        <p:nvSpPr>
          <p:cNvPr id="38" name="文字方塊 37">
            <a:extLst>
              <a:ext uri="{FF2B5EF4-FFF2-40B4-BE49-F238E27FC236}">
                <a16:creationId xmlns="" xmlns:a16="http://schemas.microsoft.com/office/drawing/2014/main" id="{E2A7F157-1E7F-4494-8C73-342F5B578608}"/>
              </a:ext>
            </a:extLst>
          </p:cNvPr>
          <p:cNvSpPr txBox="1"/>
          <p:nvPr/>
        </p:nvSpPr>
        <p:spPr>
          <a:xfrm>
            <a:off x="8373080" y="6214488"/>
            <a:ext cx="46754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9</a:t>
            </a:r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="" xmlns:a16="http://schemas.microsoft.com/office/drawing/2014/main" id="{219A3954-45F7-487B-8F02-18BCEB7E70F7}"/>
              </a:ext>
            </a:extLst>
          </p:cNvPr>
          <p:cNvSpPr txBox="1"/>
          <p:nvPr/>
        </p:nvSpPr>
        <p:spPr>
          <a:xfrm>
            <a:off x="0" y="6535811"/>
            <a:ext cx="4355976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Source: Central Epidemic Command Center</a:t>
            </a:r>
            <a:endParaRPr lang="zh-TW" altLang="en-US" sz="1400" dirty="0"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8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840</Words>
  <Application>Microsoft Office PowerPoint</Application>
  <PresentationFormat>如螢幕大小 (4:3)</PresentationFormat>
  <Paragraphs>232</Paragraphs>
  <Slides>11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Foreign workers with National Health Insurance who are eligible to receive a COVID-19 vaccination can register online and book a time and place to receive a vaccine shot</vt:lpstr>
      <vt:lpstr>How to Use the Vaccination Registration and Booking System</vt:lpstr>
      <vt:lpstr>Step 1 – Click Registration </vt:lpstr>
      <vt:lpstr> Step 2 – Enter Personal Data </vt:lpstr>
      <vt:lpstr> Step 3 – Select a Vaccination Area and Vaccine Brand </vt:lpstr>
      <vt:lpstr>Step 4 – Successful Registration </vt:lpstr>
      <vt:lpstr>PowerPoint 簡報</vt:lpstr>
      <vt:lpstr>Step 1 – Click Booking a Vaccine Shot</vt:lpstr>
      <vt:lpstr> Step 2 –  Select Vaccine Shot Booking Method</vt:lpstr>
      <vt:lpstr>Step 3 – Completing Identity Verification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疫苗施打意願登記與預約系統說明</dc:title>
  <dc:creator>USER</dc:creator>
  <cp:lastModifiedBy>USER</cp:lastModifiedBy>
  <cp:revision>116</cp:revision>
  <dcterms:created xsi:type="dcterms:W3CDTF">2021-07-08T01:22:17Z</dcterms:created>
  <dcterms:modified xsi:type="dcterms:W3CDTF">2021-07-30T02:44:36Z</dcterms:modified>
</cp:coreProperties>
</file>